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5267" autoAdjust="0"/>
  </p:normalViewPr>
  <p:slideViewPr>
    <p:cSldViewPr snapToGrid="0" snapToObjects="1" showGuides="1">
      <p:cViewPr varScale="1">
        <p:scale>
          <a:sx n="59" d="100"/>
          <a:sy n="59" d="100"/>
        </p:scale>
        <p:origin x="91" y="269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39CAC4-675F-4B77-B1A0-1E272AE023C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FB054CF-7E4C-41DB-A781-F5F51B946E29}">
      <dgm:prSet phldrT="[文本]" custT="1"/>
      <dgm:spPr/>
      <dgm:t>
        <a:bodyPr/>
        <a:lstStyle/>
        <a:p>
          <a:r>
            <a:rPr lang="zh-CN" altLang="en-US" sz="3000" dirty="0"/>
            <a:t>矩阵</a:t>
          </a:r>
        </a:p>
      </dgm:t>
    </dgm:pt>
    <dgm:pt modelId="{827C2BF6-0A89-416A-ABD3-DCFB410FE663}" type="parTrans" cxnId="{54C5ED2F-1EF8-4B18-B16C-F08CEBFE6C59}">
      <dgm:prSet/>
      <dgm:spPr/>
      <dgm:t>
        <a:bodyPr/>
        <a:lstStyle/>
        <a:p>
          <a:endParaRPr lang="zh-CN" altLang="en-US"/>
        </a:p>
      </dgm:t>
    </dgm:pt>
    <dgm:pt modelId="{4EB93D33-8690-41DF-9D35-762A78F09037}" type="sibTrans" cxnId="{54C5ED2F-1EF8-4B18-B16C-F08CEBFE6C59}">
      <dgm:prSet/>
      <dgm:spPr/>
      <dgm:t>
        <a:bodyPr/>
        <a:lstStyle/>
        <a:p>
          <a:endParaRPr lang="zh-CN" altLang="en-US"/>
        </a:p>
      </dgm:t>
    </dgm:pt>
    <dgm:pt modelId="{3BD07490-04DF-481F-A320-F336F4E3E367}">
      <dgm:prSet phldrT="[文本]" custT="1"/>
      <dgm:spPr/>
      <dgm:t>
        <a:bodyPr/>
        <a:lstStyle/>
        <a:p>
          <a:r>
            <a:rPr lang="zh-CN" altLang="en-US" sz="3000" dirty="0"/>
            <a:t>线性代数</a:t>
          </a:r>
        </a:p>
      </dgm:t>
    </dgm:pt>
    <dgm:pt modelId="{5DD66A2C-43A9-49AF-AB10-2E12BF586BAA}" type="parTrans" cxnId="{2B93622F-E6FD-4F10-9F1A-4280F688835B}">
      <dgm:prSet/>
      <dgm:spPr/>
      <dgm:t>
        <a:bodyPr/>
        <a:lstStyle/>
        <a:p>
          <a:endParaRPr lang="zh-CN" altLang="en-US"/>
        </a:p>
      </dgm:t>
    </dgm:pt>
    <dgm:pt modelId="{0C1848D8-D36E-40EC-8AED-E0DF85418AB4}" type="sibTrans" cxnId="{2B93622F-E6FD-4F10-9F1A-4280F688835B}">
      <dgm:prSet/>
      <dgm:spPr/>
      <dgm:t>
        <a:bodyPr/>
        <a:lstStyle/>
        <a:p>
          <a:endParaRPr lang="zh-CN" altLang="en-US"/>
        </a:p>
      </dgm:t>
    </dgm:pt>
    <dgm:pt modelId="{343ADDE5-BE5E-4737-8FD1-EDD6790E4FAA}">
      <dgm:prSet phldrT="[文本]" custT="1"/>
      <dgm:spPr/>
      <dgm:t>
        <a:bodyPr/>
        <a:lstStyle/>
        <a:p>
          <a:r>
            <a:rPr lang="zh-CN" altLang="en-US" sz="3000" dirty="0"/>
            <a:t>关系代数</a:t>
          </a:r>
        </a:p>
      </dgm:t>
    </dgm:pt>
    <dgm:pt modelId="{68CF9231-624B-4C8D-9CAE-5858D1FACE22}" type="parTrans" cxnId="{74B700E0-F79A-4C9C-8CCF-E3AE74F8AC23}">
      <dgm:prSet/>
      <dgm:spPr/>
      <dgm:t>
        <a:bodyPr/>
        <a:lstStyle/>
        <a:p>
          <a:endParaRPr lang="zh-CN" altLang="en-US"/>
        </a:p>
      </dgm:t>
    </dgm:pt>
    <dgm:pt modelId="{BD2874CD-30C5-4FC0-B2C2-D02736C13057}" type="sibTrans" cxnId="{74B700E0-F79A-4C9C-8CCF-E3AE74F8AC23}">
      <dgm:prSet/>
      <dgm:spPr/>
      <dgm:t>
        <a:bodyPr/>
        <a:lstStyle/>
        <a:p>
          <a:endParaRPr lang="zh-CN" altLang="en-US"/>
        </a:p>
      </dgm:t>
    </dgm:pt>
    <dgm:pt modelId="{47D01F81-8E88-463A-98C5-FBCBBBE6F012}">
      <dgm:prSet phldrT="[文本]" custT="1"/>
      <dgm:spPr/>
      <dgm:t>
        <a:bodyPr/>
        <a:lstStyle/>
        <a:p>
          <a:r>
            <a:rPr lang="zh-CN" altLang="en-US" sz="3000" dirty="0"/>
            <a:t>概率论</a:t>
          </a:r>
        </a:p>
      </dgm:t>
    </dgm:pt>
    <dgm:pt modelId="{9566BCFC-E27E-49DB-AC71-07BFF7D36276}" type="parTrans" cxnId="{1329CAD3-A074-4B7E-9B66-CFD79B3D7C7D}">
      <dgm:prSet/>
      <dgm:spPr/>
      <dgm:t>
        <a:bodyPr/>
        <a:lstStyle/>
        <a:p>
          <a:endParaRPr lang="zh-CN" altLang="en-US"/>
        </a:p>
      </dgm:t>
    </dgm:pt>
    <dgm:pt modelId="{9E42B351-29C3-4A55-B534-377B83990D2C}" type="sibTrans" cxnId="{1329CAD3-A074-4B7E-9B66-CFD79B3D7C7D}">
      <dgm:prSet/>
      <dgm:spPr/>
      <dgm:t>
        <a:bodyPr/>
        <a:lstStyle/>
        <a:p>
          <a:endParaRPr lang="zh-CN" altLang="en-US"/>
        </a:p>
      </dgm:t>
    </dgm:pt>
    <dgm:pt modelId="{F36A6DD4-B015-438F-9FF1-B5FA5B58E9B3}">
      <dgm:prSet phldrT="[文本]" custT="1"/>
      <dgm:spPr/>
      <dgm:t>
        <a:bodyPr/>
        <a:lstStyle/>
        <a:p>
          <a:r>
            <a:rPr lang="zh-CN" altLang="en-US" sz="3000" dirty="0"/>
            <a:t>统计</a:t>
          </a:r>
        </a:p>
      </dgm:t>
    </dgm:pt>
    <dgm:pt modelId="{70341C0C-C7D5-4BFF-A5F5-3BE260A447B5}" type="parTrans" cxnId="{B29A6895-3CB4-45F2-A1A1-7F589403BE03}">
      <dgm:prSet/>
      <dgm:spPr/>
      <dgm:t>
        <a:bodyPr/>
        <a:lstStyle/>
        <a:p>
          <a:endParaRPr lang="zh-CN" altLang="en-US"/>
        </a:p>
      </dgm:t>
    </dgm:pt>
    <dgm:pt modelId="{486AA2F4-AB01-4E71-A7EF-9EDCB299B15D}" type="sibTrans" cxnId="{B29A6895-3CB4-45F2-A1A1-7F589403BE03}">
      <dgm:prSet/>
      <dgm:spPr/>
      <dgm:t>
        <a:bodyPr/>
        <a:lstStyle/>
        <a:p>
          <a:endParaRPr lang="zh-CN" altLang="en-US"/>
        </a:p>
      </dgm:t>
    </dgm:pt>
    <dgm:pt modelId="{61B83518-4310-4246-9045-C42EE0224621}">
      <dgm:prSet phldrT="[文本]" custT="1"/>
      <dgm:spPr/>
      <dgm:t>
        <a:bodyPr/>
        <a:lstStyle/>
        <a:p>
          <a:r>
            <a:rPr lang="zh-CN" altLang="en-US" sz="3000" dirty="0"/>
            <a:t>微积分</a:t>
          </a:r>
        </a:p>
      </dgm:t>
    </dgm:pt>
    <dgm:pt modelId="{BD5EB7E0-04D7-44A9-B2EE-94EA51C3FBB5}" type="parTrans" cxnId="{5B039E3E-93AC-4BB3-88EF-36CD0D6DE957}">
      <dgm:prSet/>
      <dgm:spPr/>
      <dgm:t>
        <a:bodyPr/>
        <a:lstStyle/>
        <a:p>
          <a:endParaRPr lang="zh-CN" altLang="en-US"/>
        </a:p>
      </dgm:t>
    </dgm:pt>
    <dgm:pt modelId="{350C7F8A-10DF-43BA-9B25-77240991AED3}" type="sibTrans" cxnId="{5B039E3E-93AC-4BB3-88EF-36CD0D6DE957}">
      <dgm:prSet/>
      <dgm:spPr/>
      <dgm:t>
        <a:bodyPr/>
        <a:lstStyle/>
        <a:p>
          <a:endParaRPr lang="zh-CN" altLang="en-US"/>
        </a:p>
      </dgm:t>
    </dgm:pt>
    <dgm:pt modelId="{86E54EC6-18C1-4B7A-B7E9-45A6B1FC5BA7}">
      <dgm:prSet phldrT="[文本]" custT="1"/>
      <dgm:spPr/>
      <dgm:t>
        <a:bodyPr/>
        <a:lstStyle/>
        <a:p>
          <a:r>
            <a:rPr lang="zh-CN" altLang="en-US" sz="2800" dirty="0"/>
            <a:t>机器学习基础</a:t>
          </a:r>
        </a:p>
      </dgm:t>
    </dgm:pt>
    <dgm:pt modelId="{32F84921-9A4B-4C8E-9435-93B8E086A89D}" type="parTrans" cxnId="{39F92B5A-FAEF-46E8-8412-9013FFE0C2AD}">
      <dgm:prSet/>
      <dgm:spPr/>
      <dgm:t>
        <a:bodyPr/>
        <a:lstStyle/>
        <a:p>
          <a:endParaRPr lang="zh-CN" altLang="en-US"/>
        </a:p>
      </dgm:t>
    </dgm:pt>
    <dgm:pt modelId="{41F2FDF0-DD88-4A3C-B4E3-CF54F1D27550}" type="sibTrans" cxnId="{39F92B5A-FAEF-46E8-8412-9013FFE0C2AD}">
      <dgm:prSet/>
      <dgm:spPr/>
      <dgm:t>
        <a:bodyPr/>
        <a:lstStyle/>
        <a:p>
          <a:endParaRPr lang="zh-CN" altLang="en-US"/>
        </a:p>
      </dgm:t>
    </dgm:pt>
    <dgm:pt modelId="{6D86C085-F32E-425F-936C-630065CC3C91}" type="pres">
      <dgm:prSet presAssocID="{3439CAC4-675F-4B77-B1A0-1E272AE023C8}" presName="diagram" presStyleCnt="0">
        <dgm:presLayoutVars>
          <dgm:dir/>
          <dgm:resizeHandles val="exact"/>
        </dgm:presLayoutVars>
      </dgm:prSet>
      <dgm:spPr/>
    </dgm:pt>
    <dgm:pt modelId="{E74C8845-671C-414A-B593-EEE8724115F8}" type="pres">
      <dgm:prSet presAssocID="{9FB054CF-7E4C-41DB-A781-F5F51B946E29}" presName="node" presStyleLbl="node1" presStyleIdx="0" presStyleCnt="7">
        <dgm:presLayoutVars>
          <dgm:bulletEnabled val="1"/>
        </dgm:presLayoutVars>
      </dgm:prSet>
      <dgm:spPr/>
    </dgm:pt>
    <dgm:pt modelId="{34A1E228-AB20-4CE7-9DB9-229C61CF5B29}" type="pres">
      <dgm:prSet presAssocID="{4EB93D33-8690-41DF-9D35-762A78F09037}" presName="sibTrans" presStyleCnt="0"/>
      <dgm:spPr/>
    </dgm:pt>
    <dgm:pt modelId="{FFEE4413-C225-41C4-A8E5-B38E234D17F5}" type="pres">
      <dgm:prSet presAssocID="{3BD07490-04DF-481F-A320-F336F4E3E367}" presName="node" presStyleLbl="node1" presStyleIdx="1" presStyleCnt="7">
        <dgm:presLayoutVars>
          <dgm:bulletEnabled val="1"/>
        </dgm:presLayoutVars>
      </dgm:prSet>
      <dgm:spPr/>
    </dgm:pt>
    <dgm:pt modelId="{B229078E-FD36-4919-9989-38A9F3014C95}" type="pres">
      <dgm:prSet presAssocID="{0C1848D8-D36E-40EC-8AED-E0DF85418AB4}" presName="sibTrans" presStyleCnt="0"/>
      <dgm:spPr/>
    </dgm:pt>
    <dgm:pt modelId="{A2E85800-DF3D-4125-A1EA-D285FB4EA39C}" type="pres">
      <dgm:prSet presAssocID="{343ADDE5-BE5E-4737-8FD1-EDD6790E4FAA}" presName="node" presStyleLbl="node1" presStyleIdx="2" presStyleCnt="7">
        <dgm:presLayoutVars>
          <dgm:bulletEnabled val="1"/>
        </dgm:presLayoutVars>
      </dgm:prSet>
      <dgm:spPr/>
    </dgm:pt>
    <dgm:pt modelId="{F5C75D92-6384-422C-98DC-3F1F6491553F}" type="pres">
      <dgm:prSet presAssocID="{BD2874CD-30C5-4FC0-B2C2-D02736C13057}" presName="sibTrans" presStyleCnt="0"/>
      <dgm:spPr/>
    </dgm:pt>
    <dgm:pt modelId="{7DE96947-C9E8-485C-8B89-42434827E4F8}" type="pres">
      <dgm:prSet presAssocID="{47D01F81-8E88-463A-98C5-FBCBBBE6F012}" presName="node" presStyleLbl="node1" presStyleIdx="3" presStyleCnt="7">
        <dgm:presLayoutVars>
          <dgm:bulletEnabled val="1"/>
        </dgm:presLayoutVars>
      </dgm:prSet>
      <dgm:spPr/>
    </dgm:pt>
    <dgm:pt modelId="{A34EF553-E962-4BF7-90AC-33B69CAD6840}" type="pres">
      <dgm:prSet presAssocID="{9E42B351-29C3-4A55-B534-377B83990D2C}" presName="sibTrans" presStyleCnt="0"/>
      <dgm:spPr/>
    </dgm:pt>
    <dgm:pt modelId="{2F519FDE-BBFC-4FD9-AD02-FB10DB703101}" type="pres">
      <dgm:prSet presAssocID="{F36A6DD4-B015-438F-9FF1-B5FA5B58E9B3}" presName="node" presStyleLbl="node1" presStyleIdx="4" presStyleCnt="7">
        <dgm:presLayoutVars>
          <dgm:bulletEnabled val="1"/>
        </dgm:presLayoutVars>
      </dgm:prSet>
      <dgm:spPr/>
    </dgm:pt>
    <dgm:pt modelId="{927AA12E-269B-454B-A170-4BC0D7CCEC6A}" type="pres">
      <dgm:prSet presAssocID="{486AA2F4-AB01-4E71-A7EF-9EDCB299B15D}" presName="sibTrans" presStyleCnt="0"/>
      <dgm:spPr/>
    </dgm:pt>
    <dgm:pt modelId="{F50D2973-0781-4541-832C-6CFE14CC36A6}" type="pres">
      <dgm:prSet presAssocID="{61B83518-4310-4246-9045-C42EE0224621}" presName="node" presStyleLbl="node1" presStyleIdx="5" presStyleCnt="7">
        <dgm:presLayoutVars>
          <dgm:bulletEnabled val="1"/>
        </dgm:presLayoutVars>
      </dgm:prSet>
      <dgm:spPr/>
    </dgm:pt>
    <dgm:pt modelId="{27E4C485-CD49-47AF-860D-A4CAD1586D3C}" type="pres">
      <dgm:prSet presAssocID="{350C7F8A-10DF-43BA-9B25-77240991AED3}" presName="sibTrans" presStyleCnt="0"/>
      <dgm:spPr/>
    </dgm:pt>
    <dgm:pt modelId="{7EDF1473-CDC2-43F7-84E4-52067568051F}" type="pres">
      <dgm:prSet presAssocID="{86E54EC6-18C1-4B7A-B7E9-45A6B1FC5BA7}" presName="node" presStyleLbl="node1" presStyleIdx="6" presStyleCnt="7">
        <dgm:presLayoutVars>
          <dgm:bulletEnabled val="1"/>
        </dgm:presLayoutVars>
      </dgm:prSet>
      <dgm:spPr/>
    </dgm:pt>
  </dgm:ptLst>
  <dgm:cxnLst>
    <dgm:cxn modelId="{B84DB824-55C0-4C2F-B486-0F6E60A1822F}" type="presOf" srcId="{3BD07490-04DF-481F-A320-F336F4E3E367}" destId="{FFEE4413-C225-41C4-A8E5-B38E234D17F5}" srcOrd="0" destOrd="0" presId="urn:microsoft.com/office/officeart/2005/8/layout/default"/>
    <dgm:cxn modelId="{2B93622F-E6FD-4F10-9F1A-4280F688835B}" srcId="{3439CAC4-675F-4B77-B1A0-1E272AE023C8}" destId="{3BD07490-04DF-481F-A320-F336F4E3E367}" srcOrd="1" destOrd="0" parTransId="{5DD66A2C-43A9-49AF-AB10-2E12BF586BAA}" sibTransId="{0C1848D8-D36E-40EC-8AED-E0DF85418AB4}"/>
    <dgm:cxn modelId="{54C5ED2F-1EF8-4B18-B16C-F08CEBFE6C59}" srcId="{3439CAC4-675F-4B77-B1A0-1E272AE023C8}" destId="{9FB054CF-7E4C-41DB-A781-F5F51B946E29}" srcOrd="0" destOrd="0" parTransId="{827C2BF6-0A89-416A-ABD3-DCFB410FE663}" sibTransId="{4EB93D33-8690-41DF-9D35-762A78F09037}"/>
    <dgm:cxn modelId="{5B039E3E-93AC-4BB3-88EF-36CD0D6DE957}" srcId="{3439CAC4-675F-4B77-B1A0-1E272AE023C8}" destId="{61B83518-4310-4246-9045-C42EE0224621}" srcOrd="5" destOrd="0" parTransId="{BD5EB7E0-04D7-44A9-B2EE-94EA51C3FBB5}" sibTransId="{350C7F8A-10DF-43BA-9B25-77240991AED3}"/>
    <dgm:cxn modelId="{E8768B50-7C6A-4872-8CC3-D8B2599B87FF}" type="presOf" srcId="{61B83518-4310-4246-9045-C42EE0224621}" destId="{F50D2973-0781-4541-832C-6CFE14CC36A6}" srcOrd="0" destOrd="0" presId="urn:microsoft.com/office/officeart/2005/8/layout/default"/>
    <dgm:cxn modelId="{3E3B6951-2F16-4A7E-8A8D-B45C18199348}" type="presOf" srcId="{47D01F81-8E88-463A-98C5-FBCBBBE6F012}" destId="{7DE96947-C9E8-485C-8B89-42434827E4F8}" srcOrd="0" destOrd="0" presId="urn:microsoft.com/office/officeart/2005/8/layout/default"/>
    <dgm:cxn modelId="{39F92B5A-FAEF-46E8-8412-9013FFE0C2AD}" srcId="{3439CAC4-675F-4B77-B1A0-1E272AE023C8}" destId="{86E54EC6-18C1-4B7A-B7E9-45A6B1FC5BA7}" srcOrd="6" destOrd="0" parTransId="{32F84921-9A4B-4C8E-9435-93B8E086A89D}" sibTransId="{41F2FDF0-DD88-4A3C-B4E3-CF54F1D27550}"/>
    <dgm:cxn modelId="{B29A6895-3CB4-45F2-A1A1-7F589403BE03}" srcId="{3439CAC4-675F-4B77-B1A0-1E272AE023C8}" destId="{F36A6DD4-B015-438F-9FF1-B5FA5B58E9B3}" srcOrd="4" destOrd="0" parTransId="{70341C0C-C7D5-4BFF-A5F5-3BE260A447B5}" sibTransId="{486AA2F4-AB01-4E71-A7EF-9EDCB299B15D}"/>
    <dgm:cxn modelId="{3E618796-565E-46C8-9CAC-0ACD849F6583}" type="presOf" srcId="{F36A6DD4-B015-438F-9FF1-B5FA5B58E9B3}" destId="{2F519FDE-BBFC-4FD9-AD02-FB10DB703101}" srcOrd="0" destOrd="0" presId="urn:microsoft.com/office/officeart/2005/8/layout/default"/>
    <dgm:cxn modelId="{874B859B-4C3D-4B05-8740-B240BFB99F78}" type="presOf" srcId="{3439CAC4-675F-4B77-B1A0-1E272AE023C8}" destId="{6D86C085-F32E-425F-936C-630065CC3C91}" srcOrd="0" destOrd="0" presId="urn:microsoft.com/office/officeart/2005/8/layout/default"/>
    <dgm:cxn modelId="{151B18A4-FA8B-4203-B026-9DD32D2B8D2F}" type="presOf" srcId="{343ADDE5-BE5E-4737-8FD1-EDD6790E4FAA}" destId="{A2E85800-DF3D-4125-A1EA-D285FB4EA39C}" srcOrd="0" destOrd="0" presId="urn:microsoft.com/office/officeart/2005/8/layout/default"/>
    <dgm:cxn modelId="{1329CAD3-A074-4B7E-9B66-CFD79B3D7C7D}" srcId="{3439CAC4-675F-4B77-B1A0-1E272AE023C8}" destId="{47D01F81-8E88-463A-98C5-FBCBBBE6F012}" srcOrd="3" destOrd="0" parTransId="{9566BCFC-E27E-49DB-AC71-07BFF7D36276}" sibTransId="{9E42B351-29C3-4A55-B534-377B83990D2C}"/>
    <dgm:cxn modelId="{74B700E0-F79A-4C9C-8CCF-E3AE74F8AC23}" srcId="{3439CAC4-675F-4B77-B1A0-1E272AE023C8}" destId="{343ADDE5-BE5E-4737-8FD1-EDD6790E4FAA}" srcOrd="2" destOrd="0" parTransId="{68CF9231-624B-4C8D-9CAE-5858D1FACE22}" sibTransId="{BD2874CD-30C5-4FC0-B2C2-D02736C13057}"/>
    <dgm:cxn modelId="{FAA538EF-9993-426A-9555-65F524651BC0}" type="presOf" srcId="{9FB054CF-7E4C-41DB-A781-F5F51B946E29}" destId="{E74C8845-671C-414A-B593-EEE8724115F8}" srcOrd="0" destOrd="0" presId="urn:microsoft.com/office/officeart/2005/8/layout/default"/>
    <dgm:cxn modelId="{8FD844FF-F3F4-45FA-A3D0-C72E4365517D}" type="presOf" srcId="{86E54EC6-18C1-4B7A-B7E9-45A6B1FC5BA7}" destId="{7EDF1473-CDC2-43F7-84E4-52067568051F}" srcOrd="0" destOrd="0" presId="urn:microsoft.com/office/officeart/2005/8/layout/default"/>
    <dgm:cxn modelId="{E4803B42-42CF-49F1-A3D6-59ECCEABD347}" type="presParOf" srcId="{6D86C085-F32E-425F-936C-630065CC3C91}" destId="{E74C8845-671C-414A-B593-EEE8724115F8}" srcOrd="0" destOrd="0" presId="urn:microsoft.com/office/officeart/2005/8/layout/default"/>
    <dgm:cxn modelId="{CE555856-639E-4DAF-A85E-E5F515E81874}" type="presParOf" srcId="{6D86C085-F32E-425F-936C-630065CC3C91}" destId="{34A1E228-AB20-4CE7-9DB9-229C61CF5B29}" srcOrd="1" destOrd="0" presId="urn:microsoft.com/office/officeart/2005/8/layout/default"/>
    <dgm:cxn modelId="{D45EB7B1-C24E-4284-9794-D1FEC2885BE1}" type="presParOf" srcId="{6D86C085-F32E-425F-936C-630065CC3C91}" destId="{FFEE4413-C225-41C4-A8E5-B38E234D17F5}" srcOrd="2" destOrd="0" presId="urn:microsoft.com/office/officeart/2005/8/layout/default"/>
    <dgm:cxn modelId="{181F539B-B79C-43C5-A2D7-EC388CE3020F}" type="presParOf" srcId="{6D86C085-F32E-425F-936C-630065CC3C91}" destId="{B229078E-FD36-4919-9989-38A9F3014C95}" srcOrd="3" destOrd="0" presId="urn:microsoft.com/office/officeart/2005/8/layout/default"/>
    <dgm:cxn modelId="{23576B46-D4DE-4DB4-B17A-8848DC44B130}" type="presParOf" srcId="{6D86C085-F32E-425F-936C-630065CC3C91}" destId="{A2E85800-DF3D-4125-A1EA-D285FB4EA39C}" srcOrd="4" destOrd="0" presId="urn:microsoft.com/office/officeart/2005/8/layout/default"/>
    <dgm:cxn modelId="{2BE34CD0-B2A0-42DA-B72B-B6872F597F0F}" type="presParOf" srcId="{6D86C085-F32E-425F-936C-630065CC3C91}" destId="{F5C75D92-6384-422C-98DC-3F1F6491553F}" srcOrd="5" destOrd="0" presId="urn:microsoft.com/office/officeart/2005/8/layout/default"/>
    <dgm:cxn modelId="{3BF333E7-BC7C-49A9-9E9A-4C9FA566A79A}" type="presParOf" srcId="{6D86C085-F32E-425F-936C-630065CC3C91}" destId="{7DE96947-C9E8-485C-8B89-42434827E4F8}" srcOrd="6" destOrd="0" presId="urn:microsoft.com/office/officeart/2005/8/layout/default"/>
    <dgm:cxn modelId="{47AF9C6A-EE9A-4842-88AA-477010DEB164}" type="presParOf" srcId="{6D86C085-F32E-425F-936C-630065CC3C91}" destId="{A34EF553-E962-4BF7-90AC-33B69CAD6840}" srcOrd="7" destOrd="0" presId="urn:microsoft.com/office/officeart/2005/8/layout/default"/>
    <dgm:cxn modelId="{4859E840-D199-43CF-A4AC-330A1A3E882D}" type="presParOf" srcId="{6D86C085-F32E-425F-936C-630065CC3C91}" destId="{2F519FDE-BBFC-4FD9-AD02-FB10DB703101}" srcOrd="8" destOrd="0" presId="urn:microsoft.com/office/officeart/2005/8/layout/default"/>
    <dgm:cxn modelId="{28EB648D-230A-488C-9219-226CB572996A}" type="presParOf" srcId="{6D86C085-F32E-425F-936C-630065CC3C91}" destId="{927AA12E-269B-454B-A170-4BC0D7CCEC6A}" srcOrd="9" destOrd="0" presId="urn:microsoft.com/office/officeart/2005/8/layout/default"/>
    <dgm:cxn modelId="{2E416B42-957B-4182-8B2B-54F6288A3666}" type="presParOf" srcId="{6D86C085-F32E-425F-936C-630065CC3C91}" destId="{F50D2973-0781-4541-832C-6CFE14CC36A6}" srcOrd="10" destOrd="0" presId="urn:microsoft.com/office/officeart/2005/8/layout/default"/>
    <dgm:cxn modelId="{0E20164E-9B71-49AF-88D5-75AAEE46B795}" type="presParOf" srcId="{6D86C085-F32E-425F-936C-630065CC3C91}" destId="{27E4C485-CD49-47AF-860D-A4CAD1586D3C}" srcOrd="11" destOrd="0" presId="urn:microsoft.com/office/officeart/2005/8/layout/default"/>
    <dgm:cxn modelId="{F185205C-81BB-4005-87C9-732A608DB314}" type="presParOf" srcId="{6D86C085-F32E-425F-936C-630065CC3C91}" destId="{7EDF1473-CDC2-43F7-84E4-52067568051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CCB998-CA5E-4420-8BCD-2C861CE2CEBE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C13F20E9-3164-4E0A-B7CF-97108AB43BB2}">
      <dgm:prSet phldrT="[文本]"/>
      <dgm:spPr/>
      <dgm:t>
        <a:bodyPr/>
        <a:lstStyle/>
        <a:p>
          <a:r>
            <a:rPr lang="zh-CN" altLang="en-US" dirty="0"/>
            <a:t>智力</a:t>
          </a:r>
        </a:p>
      </dgm:t>
    </dgm:pt>
    <dgm:pt modelId="{CB6EEEAE-B370-4AC6-B14D-BA7224A8AAEF}" type="parTrans" cxnId="{AD36AB6B-E27D-42BB-9BB5-AD7AE50C3861}">
      <dgm:prSet/>
      <dgm:spPr/>
      <dgm:t>
        <a:bodyPr/>
        <a:lstStyle/>
        <a:p>
          <a:endParaRPr lang="zh-CN" altLang="en-US"/>
        </a:p>
      </dgm:t>
    </dgm:pt>
    <dgm:pt modelId="{4777DB79-BEDD-4E2F-823E-EC3CAA8ABC0B}" type="sibTrans" cxnId="{AD36AB6B-E27D-42BB-9BB5-AD7AE50C3861}">
      <dgm:prSet/>
      <dgm:spPr/>
      <dgm:t>
        <a:bodyPr/>
        <a:lstStyle/>
        <a:p>
          <a:endParaRPr lang="zh-CN" altLang="en-US"/>
        </a:p>
      </dgm:t>
    </dgm:pt>
    <dgm:pt modelId="{FF8D87E9-302D-4A7F-9BD2-3F29DD7B3DE1}">
      <dgm:prSet phldrT="[文本]"/>
      <dgm:spPr/>
      <dgm:t>
        <a:bodyPr/>
        <a:lstStyle/>
        <a:p>
          <a:r>
            <a:rPr lang="zh-CN" altLang="en-US" dirty="0"/>
            <a:t>敏捷</a:t>
          </a:r>
        </a:p>
      </dgm:t>
    </dgm:pt>
    <dgm:pt modelId="{269918E1-FF46-47E1-AF7A-97E975C09DA6}" type="parTrans" cxnId="{79F14636-5E2B-46E5-BDF9-E18DF0715FA9}">
      <dgm:prSet/>
      <dgm:spPr/>
      <dgm:t>
        <a:bodyPr/>
        <a:lstStyle/>
        <a:p>
          <a:endParaRPr lang="zh-CN" altLang="en-US"/>
        </a:p>
      </dgm:t>
    </dgm:pt>
    <dgm:pt modelId="{9C214EC2-E780-4E1F-8A11-E4932C0B3BCC}" type="sibTrans" cxnId="{79F14636-5E2B-46E5-BDF9-E18DF0715FA9}">
      <dgm:prSet/>
      <dgm:spPr/>
      <dgm:t>
        <a:bodyPr/>
        <a:lstStyle/>
        <a:p>
          <a:endParaRPr lang="zh-CN" altLang="en-US"/>
        </a:p>
      </dgm:t>
    </dgm:pt>
    <dgm:pt modelId="{B2A977B3-126D-43C4-90B9-502AAC0C5926}">
      <dgm:prSet phldrT="[文本]"/>
      <dgm:spPr/>
      <dgm:t>
        <a:bodyPr/>
        <a:lstStyle/>
        <a:p>
          <a:r>
            <a:rPr lang="zh-CN" altLang="en-US" dirty="0"/>
            <a:t>力量</a:t>
          </a:r>
        </a:p>
      </dgm:t>
    </dgm:pt>
    <dgm:pt modelId="{13A45F1D-59C7-403D-93F2-D84C1D076313}" type="parTrans" cxnId="{303C0D5B-9F1A-439D-8A68-0319D0A27E8F}">
      <dgm:prSet/>
      <dgm:spPr/>
      <dgm:t>
        <a:bodyPr/>
        <a:lstStyle/>
        <a:p>
          <a:endParaRPr lang="zh-CN" altLang="en-US"/>
        </a:p>
      </dgm:t>
    </dgm:pt>
    <dgm:pt modelId="{D3BAEE55-5D26-4D9B-855D-BCE1263ABAF2}" type="sibTrans" cxnId="{303C0D5B-9F1A-439D-8A68-0319D0A27E8F}">
      <dgm:prSet/>
      <dgm:spPr/>
      <dgm:t>
        <a:bodyPr/>
        <a:lstStyle/>
        <a:p>
          <a:endParaRPr lang="zh-CN" altLang="en-US"/>
        </a:p>
      </dgm:t>
    </dgm:pt>
    <dgm:pt modelId="{49724EC9-A352-4ECD-A222-38758F76606F}" type="pres">
      <dgm:prSet presAssocID="{F9CCB998-CA5E-4420-8BCD-2C861CE2CEBE}" presName="compositeShape" presStyleCnt="0">
        <dgm:presLayoutVars>
          <dgm:chMax val="7"/>
          <dgm:dir/>
          <dgm:resizeHandles val="exact"/>
        </dgm:presLayoutVars>
      </dgm:prSet>
      <dgm:spPr/>
    </dgm:pt>
    <dgm:pt modelId="{F183415D-9177-44E2-A9CE-99BF61CD1785}" type="pres">
      <dgm:prSet presAssocID="{F9CCB998-CA5E-4420-8BCD-2C861CE2CEBE}" presName="wedge1" presStyleLbl="node1" presStyleIdx="0" presStyleCnt="3"/>
      <dgm:spPr/>
    </dgm:pt>
    <dgm:pt modelId="{B2DE9C49-F78E-45E7-9D43-9964D89B7952}" type="pres">
      <dgm:prSet presAssocID="{F9CCB998-CA5E-4420-8BCD-2C861CE2CEBE}" presName="dummy1a" presStyleCnt="0"/>
      <dgm:spPr/>
    </dgm:pt>
    <dgm:pt modelId="{F5C1E99F-BC72-43F3-A3AF-092A9A041FD8}" type="pres">
      <dgm:prSet presAssocID="{F9CCB998-CA5E-4420-8BCD-2C861CE2CEBE}" presName="dummy1b" presStyleCnt="0"/>
      <dgm:spPr/>
    </dgm:pt>
    <dgm:pt modelId="{81AAF3A6-A532-4784-8BBB-B918BFFCDF42}" type="pres">
      <dgm:prSet presAssocID="{F9CCB998-CA5E-4420-8BCD-2C861CE2CEB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F848EA8-7B01-462D-A1BC-89F52F2E740F}" type="pres">
      <dgm:prSet presAssocID="{F9CCB998-CA5E-4420-8BCD-2C861CE2CEBE}" presName="wedge2" presStyleLbl="node1" presStyleIdx="1" presStyleCnt="3"/>
      <dgm:spPr/>
    </dgm:pt>
    <dgm:pt modelId="{91FA2D2E-75C0-4E85-8FE2-47F0F6D20282}" type="pres">
      <dgm:prSet presAssocID="{F9CCB998-CA5E-4420-8BCD-2C861CE2CEBE}" presName="dummy2a" presStyleCnt="0"/>
      <dgm:spPr/>
    </dgm:pt>
    <dgm:pt modelId="{6A29E4D2-BD8F-4C7F-A154-DCED5F4A884F}" type="pres">
      <dgm:prSet presAssocID="{F9CCB998-CA5E-4420-8BCD-2C861CE2CEBE}" presName="dummy2b" presStyleCnt="0"/>
      <dgm:spPr/>
    </dgm:pt>
    <dgm:pt modelId="{0CF59404-E969-41C7-80C3-FA4F3B6E4C2E}" type="pres">
      <dgm:prSet presAssocID="{F9CCB998-CA5E-4420-8BCD-2C861CE2CEB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91B8EA-6B62-423D-BABD-A81315B9D174}" type="pres">
      <dgm:prSet presAssocID="{F9CCB998-CA5E-4420-8BCD-2C861CE2CEBE}" presName="wedge3" presStyleLbl="node1" presStyleIdx="2" presStyleCnt="3"/>
      <dgm:spPr/>
    </dgm:pt>
    <dgm:pt modelId="{037BC8A8-3AA5-47B7-94AD-29BE1CD5248C}" type="pres">
      <dgm:prSet presAssocID="{F9CCB998-CA5E-4420-8BCD-2C861CE2CEBE}" presName="dummy3a" presStyleCnt="0"/>
      <dgm:spPr/>
    </dgm:pt>
    <dgm:pt modelId="{D61E2DAE-8475-428B-BBBE-8771209E8EB2}" type="pres">
      <dgm:prSet presAssocID="{F9CCB998-CA5E-4420-8BCD-2C861CE2CEBE}" presName="dummy3b" presStyleCnt="0"/>
      <dgm:spPr/>
    </dgm:pt>
    <dgm:pt modelId="{935BFFDD-CB65-4246-AAB2-CA7DAFE6B3E7}" type="pres">
      <dgm:prSet presAssocID="{F9CCB998-CA5E-4420-8BCD-2C861CE2CEB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7F1C6359-E7A3-4F56-A149-D2BB8785EFBE}" type="pres">
      <dgm:prSet presAssocID="{4777DB79-BEDD-4E2F-823E-EC3CAA8ABC0B}" presName="arrowWedge1" presStyleLbl="fgSibTrans2D1" presStyleIdx="0" presStyleCnt="3"/>
      <dgm:spPr/>
    </dgm:pt>
    <dgm:pt modelId="{66866BF6-3092-4F27-B6F4-00C7B6A0369F}" type="pres">
      <dgm:prSet presAssocID="{9C214EC2-E780-4E1F-8A11-E4932C0B3BCC}" presName="arrowWedge2" presStyleLbl="fgSibTrans2D1" presStyleIdx="1" presStyleCnt="3"/>
      <dgm:spPr/>
    </dgm:pt>
    <dgm:pt modelId="{2AAA0DF2-6687-48CC-B2DE-59818C136428}" type="pres">
      <dgm:prSet presAssocID="{D3BAEE55-5D26-4D9B-855D-BCE1263ABAF2}" presName="arrowWedge3" presStyleLbl="fgSibTrans2D1" presStyleIdx="2" presStyleCnt="3"/>
      <dgm:spPr/>
    </dgm:pt>
  </dgm:ptLst>
  <dgm:cxnLst>
    <dgm:cxn modelId="{79F14636-5E2B-46E5-BDF9-E18DF0715FA9}" srcId="{F9CCB998-CA5E-4420-8BCD-2C861CE2CEBE}" destId="{FF8D87E9-302D-4A7F-9BD2-3F29DD7B3DE1}" srcOrd="1" destOrd="0" parTransId="{269918E1-FF46-47E1-AF7A-97E975C09DA6}" sibTransId="{9C214EC2-E780-4E1F-8A11-E4932C0B3BCC}"/>
    <dgm:cxn modelId="{303C0D5B-9F1A-439D-8A68-0319D0A27E8F}" srcId="{F9CCB998-CA5E-4420-8BCD-2C861CE2CEBE}" destId="{B2A977B3-126D-43C4-90B9-502AAC0C5926}" srcOrd="2" destOrd="0" parTransId="{13A45F1D-59C7-403D-93F2-D84C1D076313}" sibTransId="{D3BAEE55-5D26-4D9B-855D-BCE1263ABAF2}"/>
    <dgm:cxn modelId="{61E3EB5C-6FC1-4A09-89D7-C6628FB35F15}" type="presOf" srcId="{C13F20E9-3164-4E0A-B7CF-97108AB43BB2}" destId="{81AAF3A6-A532-4784-8BBB-B918BFFCDF42}" srcOrd="1" destOrd="0" presId="urn:microsoft.com/office/officeart/2005/8/layout/cycle8"/>
    <dgm:cxn modelId="{AD36AB6B-E27D-42BB-9BB5-AD7AE50C3861}" srcId="{F9CCB998-CA5E-4420-8BCD-2C861CE2CEBE}" destId="{C13F20E9-3164-4E0A-B7CF-97108AB43BB2}" srcOrd="0" destOrd="0" parTransId="{CB6EEEAE-B370-4AC6-B14D-BA7224A8AAEF}" sibTransId="{4777DB79-BEDD-4E2F-823E-EC3CAA8ABC0B}"/>
    <dgm:cxn modelId="{A1203058-C68A-4C27-81BE-70EE7CC015EB}" type="presOf" srcId="{B2A977B3-126D-43C4-90B9-502AAC0C5926}" destId="{9791B8EA-6B62-423D-BABD-A81315B9D174}" srcOrd="0" destOrd="0" presId="urn:microsoft.com/office/officeart/2005/8/layout/cycle8"/>
    <dgm:cxn modelId="{0D92CEAD-EE49-4512-B984-0F63EA4D11C2}" type="presOf" srcId="{C13F20E9-3164-4E0A-B7CF-97108AB43BB2}" destId="{F183415D-9177-44E2-A9CE-99BF61CD1785}" srcOrd="0" destOrd="0" presId="urn:microsoft.com/office/officeart/2005/8/layout/cycle8"/>
    <dgm:cxn modelId="{FE754CBE-AF5F-49D9-ADB8-16D9BF14D673}" type="presOf" srcId="{B2A977B3-126D-43C4-90B9-502AAC0C5926}" destId="{935BFFDD-CB65-4246-AAB2-CA7DAFE6B3E7}" srcOrd="1" destOrd="0" presId="urn:microsoft.com/office/officeart/2005/8/layout/cycle8"/>
    <dgm:cxn modelId="{6A135CC0-F488-4E29-8ECE-9A6CF535CEF5}" type="presOf" srcId="{F9CCB998-CA5E-4420-8BCD-2C861CE2CEBE}" destId="{49724EC9-A352-4ECD-A222-38758F76606F}" srcOrd="0" destOrd="0" presId="urn:microsoft.com/office/officeart/2005/8/layout/cycle8"/>
    <dgm:cxn modelId="{9841FECC-8C6E-4A56-8D9A-4B22D66B19CD}" type="presOf" srcId="{FF8D87E9-302D-4A7F-9BD2-3F29DD7B3DE1}" destId="{DF848EA8-7B01-462D-A1BC-89F52F2E740F}" srcOrd="0" destOrd="0" presId="urn:microsoft.com/office/officeart/2005/8/layout/cycle8"/>
    <dgm:cxn modelId="{1B662BF5-5472-41B2-A761-520388779F36}" type="presOf" srcId="{FF8D87E9-302D-4A7F-9BD2-3F29DD7B3DE1}" destId="{0CF59404-E969-41C7-80C3-FA4F3B6E4C2E}" srcOrd="1" destOrd="0" presId="urn:microsoft.com/office/officeart/2005/8/layout/cycle8"/>
    <dgm:cxn modelId="{2A8064D6-293E-4FA4-ABC0-381A81F9AE99}" type="presParOf" srcId="{49724EC9-A352-4ECD-A222-38758F76606F}" destId="{F183415D-9177-44E2-A9CE-99BF61CD1785}" srcOrd="0" destOrd="0" presId="urn:microsoft.com/office/officeart/2005/8/layout/cycle8"/>
    <dgm:cxn modelId="{8ECA2D35-76D2-49BD-8BA7-694F512EFFB7}" type="presParOf" srcId="{49724EC9-A352-4ECD-A222-38758F76606F}" destId="{B2DE9C49-F78E-45E7-9D43-9964D89B7952}" srcOrd="1" destOrd="0" presId="urn:microsoft.com/office/officeart/2005/8/layout/cycle8"/>
    <dgm:cxn modelId="{113C35F2-8EEA-44A7-BAE7-362992E66AF4}" type="presParOf" srcId="{49724EC9-A352-4ECD-A222-38758F76606F}" destId="{F5C1E99F-BC72-43F3-A3AF-092A9A041FD8}" srcOrd="2" destOrd="0" presId="urn:microsoft.com/office/officeart/2005/8/layout/cycle8"/>
    <dgm:cxn modelId="{BC9A91BA-DEB0-49C9-B7B9-308300D07710}" type="presParOf" srcId="{49724EC9-A352-4ECD-A222-38758F76606F}" destId="{81AAF3A6-A532-4784-8BBB-B918BFFCDF42}" srcOrd="3" destOrd="0" presId="urn:microsoft.com/office/officeart/2005/8/layout/cycle8"/>
    <dgm:cxn modelId="{6A0CC44E-AE37-44CF-AAC3-4FD7E40BC078}" type="presParOf" srcId="{49724EC9-A352-4ECD-A222-38758F76606F}" destId="{DF848EA8-7B01-462D-A1BC-89F52F2E740F}" srcOrd="4" destOrd="0" presId="urn:microsoft.com/office/officeart/2005/8/layout/cycle8"/>
    <dgm:cxn modelId="{21D26A94-CE5C-4A56-9D24-6FF935CDB2FE}" type="presParOf" srcId="{49724EC9-A352-4ECD-A222-38758F76606F}" destId="{91FA2D2E-75C0-4E85-8FE2-47F0F6D20282}" srcOrd="5" destOrd="0" presId="urn:microsoft.com/office/officeart/2005/8/layout/cycle8"/>
    <dgm:cxn modelId="{0314A104-B480-4225-AA44-08A2780020D8}" type="presParOf" srcId="{49724EC9-A352-4ECD-A222-38758F76606F}" destId="{6A29E4D2-BD8F-4C7F-A154-DCED5F4A884F}" srcOrd="6" destOrd="0" presId="urn:microsoft.com/office/officeart/2005/8/layout/cycle8"/>
    <dgm:cxn modelId="{35D5582E-2309-4C94-8D6C-9DAEDB3959AA}" type="presParOf" srcId="{49724EC9-A352-4ECD-A222-38758F76606F}" destId="{0CF59404-E969-41C7-80C3-FA4F3B6E4C2E}" srcOrd="7" destOrd="0" presId="urn:microsoft.com/office/officeart/2005/8/layout/cycle8"/>
    <dgm:cxn modelId="{F39A1A29-D2EF-41E5-AD22-DB1B0C9DD7C1}" type="presParOf" srcId="{49724EC9-A352-4ECD-A222-38758F76606F}" destId="{9791B8EA-6B62-423D-BABD-A81315B9D174}" srcOrd="8" destOrd="0" presId="urn:microsoft.com/office/officeart/2005/8/layout/cycle8"/>
    <dgm:cxn modelId="{85A8FB6D-F628-412E-81E5-AB1051BFA317}" type="presParOf" srcId="{49724EC9-A352-4ECD-A222-38758F76606F}" destId="{037BC8A8-3AA5-47B7-94AD-29BE1CD5248C}" srcOrd="9" destOrd="0" presId="urn:microsoft.com/office/officeart/2005/8/layout/cycle8"/>
    <dgm:cxn modelId="{4143A5A2-2DEF-4DF9-8866-C9B3143AFD0D}" type="presParOf" srcId="{49724EC9-A352-4ECD-A222-38758F76606F}" destId="{D61E2DAE-8475-428B-BBBE-8771209E8EB2}" srcOrd="10" destOrd="0" presId="urn:microsoft.com/office/officeart/2005/8/layout/cycle8"/>
    <dgm:cxn modelId="{BEF56DD1-AD55-42B7-8CD2-428E33E3331D}" type="presParOf" srcId="{49724EC9-A352-4ECD-A222-38758F76606F}" destId="{935BFFDD-CB65-4246-AAB2-CA7DAFE6B3E7}" srcOrd="11" destOrd="0" presId="urn:microsoft.com/office/officeart/2005/8/layout/cycle8"/>
    <dgm:cxn modelId="{D0452D4C-C9F6-405F-A990-EE108022A6E7}" type="presParOf" srcId="{49724EC9-A352-4ECD-A222-38758F76606F}" destId="{7F1C6359-E7A3-4F56-A149-D2BB8785EFBE}" srcOrd="12" destOrd="0" presId="urn:microsoft.com/office/officeart/2005/8/layout/cycle8"/>
    <dgm:cxn modelId="{966FACFC-4C36-4A79-9424-D113ACF3E94E}" type="presParOf" srcId="{49724EC9-A352-4ECD-A222-38758F76606F}" destId="{66866BF6-3092-4F27-B6F4-00C7B6A0369F}" srcOrd="13" destOrd="0" presId="urn:microsoft.com/office/officeart/2005/8/layout/cycle8"/>
    <dgm:cxn modelId="{5A0B623A-DDC0-4CDC-8A74-8F7046E54DE1}" type="presParOf" srcId="{49724EC9-A352-4ECD-A222-38758F76606F}" destId="{2AAA0DF2-6687-48CC-B2DE-59818C136428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D34CD2-1470-472E-BD8B-A705BBB40EBC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6ACEE0CE-45EA-4D18-9A5B-8B9C22180E2C}">
      <dgm:prSet phldrT="[文本]"/>
      <dgm:spPr/>
      <dgm:t>
        <a:bodyPr/>
        <a:lstStyle/>
        <a:p>
          <a:r>
            <a:rPr lang="zh-CN" altLang="en-US" dirty="0"/>
            <a:t>导数和积分</a:t>
          </a:r>
        </a:p>
      </dgm:t>
    </dgm:pt>
    <dgm:pt modelId="{4FE9E2D2-675F-46CA-BF3E-E0C47827618F}" type="parTrans" cxnId="{5503F474-CA6F-47B0-BF52-32074457BD99}">
      <dgm:prSet/>
      <dgm:spPr/>
      <dgm:t>
        <a:bodyPr/>
        <a:lstStyle/>
        <a:p>
          <a:endParaRPr lang="zh-CN" altLang="en-US"/>
        </a:p>
      </dgm:t>
    </dgm:pt>
    <dgm:pt modelId="{EB901F95-612D-4879-AECB-157E62C95BDC}" type="sibTrans" cxnId="{5503F474-CA6F-47B0-BF52-32074457BD99}">
      <dgm:prSet/>
      <dgm:spPr/>
      <dgm:t>
        <a:bodyPr/>
        <a:lstStyle/>
        <a:p>
          <a:endParaRPr lang="zh-CN" altLang="en-US"/>
        </a:p>
      </dgm:t>
    </dgm:pt>
    <dgm:pt modelId="{7B3BAD70-E9AB-43CF-B8A7-A54CED2E5904}">
      <dgm:prSet phldrT="[文本]"/>
      <dgm:spPr/>
      <dgm:t>
        <a:bodyPr/>
        <a:lstStyle/>
        <a:p>
          <a:r>
            <a:rPr lang="zh-CN" altLang="en-US" dirty="0"/>
            <a:t>极限：变化的终点</a:t>
          </a:r>
        </a:p>
      </dgm:t>
    </dgm:pt>
    <dgm:pt modelId="{2ABC601A-FAE6-420E-8FFF-FE3E83091D6D}" type="parTrans" cxnId="{A05881EC-299A-47F0-85E8-16B035E154DC}">
      <dgm:prSet/>
      <dgm:spPr/>
      <dgm:t>
        <a:bodyPr/>
        <a:lstStyle/>
        <a:p>
          <a:endParaRPr lang="zh-CN" altLang="en-US"/>
        </a:p>
      </dgm:t>
    </dgm:pt>
    <dgm:pt modelId="{1A558195-C4AD-4F65-8FBD-A353BF4B911B}" type="sibTrans" cxnId="{A05881EC-299A-47F0-85E8-16B035E154DC}">
      <dgm:prSet/>
      <dgm:spPr/>
      <dgm:t>
        <a:bodyPr/>
        <a:lstStyle/>
        <a:p>
          <a:endParaRPr lang="zh-CN" altLang="en-US"/>
        </a:p>
      </dgm:t>
    </dgm:pt>
    <dgm:pt modelId="{11B114BF-01E7-4A68-965B-EA8EDF029306}">
      <dgm:prSet phldrT="[文本]"/>
      <dgm:spPr/>
      <dgm:t>
        <a:bodyPr/>
        <a:lstStyle/>
        <a:p>
          <a:r>
            <a:rPr lang="zh-CN" altLang="en-US" dirty="0"/>
            <a:t>复合函数</a:t>
          </a:r>
        </a:p>
      </dgm:t>
    </dgm:pt>
    <dgm:pt modelId="{67F12ACB-E615-481C-8C24-C55EF2EB78FB}" type="parTrans" cxnId="{421F5CCA-19AD-4B4B-BF61-C993E5AF751A}">
      <dgm:prSet/>
      <dgm:spPr/>
      <dgm:t>
        <a:bodyPr/>
        <a:lstStyle/>
        <a:p>
          <a:endParaRPr lang="zh-CN" altLang="en-US"/>
        </a:p>
      </dgm:t>
    </dgm:pt>
    <dgm:pt modelId="{0645F638-220D-46E6-9CC6-CA1C18A594C5}" type="sibTrans" cxnId="{421F5CCA-19AD-4B4B-BF61-C993E5AF751A}">
      <dgm:prSet/>
      <dgm:spPr/>
      <dgm:t>
        <a:bodyPr/>
        <a:lstStyle/>
        <a:p>
          <a:endParaRPr lang="zh-CN" altLang="en-US"/>
        </a:p>
      </dgm:t>
    </dgm:pt>
    <dgm:pt modelId="{6E9DDA6E-73D6-4887-8BDB-83974D2EDA66}">
      <dgm:prSet phldrT="[文本]"/>
      <dgm:spPr/>
      <dgm:t>
        <a:bodyPr/>
        <a:lstStyle/>
        <a:p>
          <a:r>
            <a:rPr lang="zh-CN" altLang="en-US" dirty="0"/>
            <a:t>多元函数与偏导数</a:t>
          </a:r>
        </a:p>
      </dgm:t>
    </dgm:pt>
    <dgm:pt modelId="{47CE7D88-E436-4B29-99BC-A231355F3F92}" type="parTrans" cxnId="{EF975C91-A1B3-4E7F-B169-EE952689C328}">
      <dgm:prSet/>
      <dgm:spPr/>
      <dgm:t>
        <a:bodyPr/>
        <a:lstStyle/>
        <a:p>
          <a:endParaRPr lang="zh-CN" altLang="en-US"/>
        </a:p>
      </dgm:t>
    </dgm:pt>
    <dgm:pt modelId="{35193862-6441-43CF-9E9D-A0DF472EA395}" type="sibTrans" cxnId="{EF975C91-A1B3-4E7F-B169-EE952689C328}">
      <dgm:prSet/>
      <dgm:spPr/>
      <dgm:t>
        <a:bodyPr/>
        <a:lstStyle/>
        <a:p>
          <a:endParaRPr lang="zh-CN" altLang="en-US"/>
        </a:p>
      </dgm:t>
    </dgm:pt>
    <dgm:pt modelId="{EF873D0E-ABE0-4196-A535-8DE6A02580AD}">
      <dgm:prSet phldrT="[文本]"/>
      <dgm:spPr/>
      <dgm:t>
        <a:bodyPr/>
        <a:lstStyle/>
        <a:p>
          <a:r>
            <a:rPr lang="zh-CN" altLang="en-US" dirty="0"/>
            <a:t>极值与最值</a:t>
          </a:r>
        </a:p>
      </dgm:t>
    </dgm:pt>
    <dgm:pt modelId="{63F7D783-AC0A-4E47-A0A0-2C058AD66966}" type="parTrans" cxnId="{A64B601E-E3BB-4C75-BCDA-CDE3BB3F7C97}">
      <dgm:prSet/>
      <dgm:spPr/>
      <dgm:t>
        <a:bodyPr/>
        <a:lstStyle/>
        <a:p>
          <a:endParaRPr lang="zh-CN" altLang="en-US"/>
        </a:p>
      </dgm:t>
    </dgm:pt>
    <dgm:pt modelId="{646C3E93-0ECE-496B-8044-2EF81CD90EB7}" type="sibTrans" cxnId="{A64B601E-E3BB-4C75-BCDA-CDE3BB3F7C97}">
      <dgm:prSet/>
      <dgm:spPr/>
      <dgm:t>
        <a:bodyPr/>
        <a:lstStyle/>
        <a:p>
          <a:endParaRPr lang="zh-CN" altLang="en-US"/>
        </a:p>
      </dgm:t>
    </dgm:pt>
    <dgm:pt modelId="{F07049AE-A2A1-4087-852E-500EB3E8B1DF}" type="pres">
      <dgm:prSet presAssocID="{97D34CD2-1470-472E-BD8B-A705BBB40EBC}" presName="linear" presStyleCnt="0">
        <dgm:presLayoutVars>
          <dgm:animLvl val="lvl"/>
          <dgm:resizeHandles val="exact"/>
        </dgm:presLayoutVars>
      </dgm:prSet>
      <dgm:spPr/>
    </dgm:pt>
    <dgm:pt modelId="{E8ED0255-E960-4E5C-A8B3-C043E6420FCC}" type="pres">
      <dgm:prSet presAssocID="{6ACEE0CE-45EA-4D18-9A5B-8B9C22180E2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D11BB3B-6FC6-411C-8BDA-B192B4035ADF}" type="pres">
      <dgm:prSet presAssocID="{EB901F95-612D-4879-AECB-157E62C95BDC}" presName="spacer" presStyleCnt="0"/>
      <dgm:spPr/>
    </dgm:pt>
    <dgm:pt modelId="{04E4AAC7-BAAE-4FC7-AEB1-4BB7FA2F236E}" type="pres">
      <dgm:prSet presAssocID="{7B3BAD70-E9AB-43CF-B8A7-A54CED2E590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F19C632-EA29-47C0-908B-A573CC2B32B2}" type="pres">
      <dgm:prSet presAssocID="{1A558195-C4AD-4F65-8FBD-A353BF4B911B}" presName="spacer" presStyleCnt="0"/>
      <dgm:spPr/>
    </dgm:pt>
    <dgm:pt modelId="{59CAD643-6272-48AD-A124-7FE867F25556}" type="pres">
      <dgm:prSet presAssocID="{11B114BF-01E7-4A68-965B-EA8EDF02930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F3984C2-97ED-4C8A-B062-D6E1A6F82945}" type="pres">
      <dgm:prSet presAssocID="{0645F638-220D-46E6-9CC6-CA1C18A594C5}" presName="spacer" presStyleCnt="0"/>
      <dgm:spPr/>
    </dgm:pt>
    <dgm:pt modelId="{693F8DBF-6AD1-4023-9CDC-45DC2C6DCEC7}" type="pres">
      <dgm:prSet presAssocID="{6E9DDA6E-73D6-4887-8BDB-83974D2EDA6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B37C5C8-4D1D-400D-B8BE-9B3CB204AFD8}" type="pres">
      <dgm:prSet presAssocID="{35193862-6441-43CF-9E9D-A0DF472EA395}" presName="spacer" presStyleCnt="0"/>
      <dgm:spPr/>
    </dgm:pt>
    <dgm:pt modelId="{F7357DC1-3C4F-4BDD-A250-9FBBA27E5911}" type="pres">
      <dgm:prSet presAssocID="{EF873D0E-ABE0-4196-A535-8DE6A02580A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64B601E-E3BB-4C75-BCDA-CDE3BB3F7C97}" srcId="{97D34CD2-1470-472E-BD8B-A705BBB40EBC}" destId="{EF873D0E-ABE0-4196-A535-8DE6A02580AD}" srcOrd="4" destOrd="0" parTransId="{63F7D783-AC0A-4E47-A0A0-2C058AD66966}" sibTransId="{646C3E93-0ECE-496B-8044-2EF81CD90EB7}"/>
    <dgm:cxn modelId="{5503F474-CA6F-47B0-BF52-32074457BD99}" srcId="{97D34CD2-1470-472E-BD8B-A705BBB40EBC}" destId="{6ACEE0CE-45EA-4D18-9A5B-8B9C22180E2C}" srcOrd="0" destOrd="0" parTransId="{4FE9E2D2-675F-46CA-BF3E-E0C47827618F}" sibTransId="{EB901F95-612D-4879-AECB-157E62C95BDC}"/>
    <dgm:cxn modelId="{6EB3AE8A-9BA0-4357-890C-908FDA56CDA0}" type="presOf" srcId="{7B3BAD70-E9AB-43CF-B8A7-A54CED2E5904}" destId="{04E4AAC7-BAAE-4FC7-AEB1-4BB7FA2F236E}" srcOrd="0" destOrd="0" presId="urn:microsoft.com/office/officeart/2005/8/layout/vList2"/>
    <dgm:cxn modelId="{A819A28D-26A6-43BD-B7D7-4342F5118CDF}" type="presOf" srcId="{97D34CD2-1470-472E-BD8B-A705BBB40EBC}" destId="{F07049AE-A2A1-4087-852E-500EB3E8B1DF}" srcOrd="0" destOrd="0" presId="urn:microsoft.com/office/officeart/2005/8/layout/vList2"/>
    <dgm:cxn modelId="{9391578F-CAF3-48DC-9077-D1B736CC2756}" type="presOf" srcId="{EF873D0E-ABE0-4196-A535-8DE6A02580AD}" destId="{F7357DC1-3C4F-4BDD-A250-9FBBA27E5911}" srcOrd="0" destOrd="0" presId="urn:microsoft.com/office/officeart/2005/8/layout/vList2"/>
    <dgm:cxn modelId="{EF975C91-A1B3-4E7F-B169-EE952689C328}" srcId="{97D34CD2-1470-472E-BD8B-A705BBB40EBC}" destId="{6E9DDA6E-73D6-4887-8BDB-83974D2EDA66}" srcOrd="3" destOrd="0" parTransId="{47CE7D88-E436-4B29-99BC-A231355F3F92}" sibTransId="{35193862-6441-43CF-9E9D-A0DF472EA395}"/>
    <dgm:cxn modelId="{5C8BFA91-2943-4C34-8944-4CD665B1E45F}" type="presOf" srcId="{11B114BF-01E7-4A68-965B-EA8EDF029306}" destId="{59CAD643-6272-48AD-A124-7FE867F25556}" srcOrd="0" destOrd="0" presId="urn:microsoft.com/office/officeart/2005/8/layout/vList2"/>
    <dgm:cxn modelId="{421F5CCA-19AD-4B4B-BF61-C993E5AF751A}" srcId="{97D34CD2-1470-472E-BD8B-A705BBB40EBC}" destId="{11B114BF-01E7-4A68-965B-EA8EDF029306}" srcOrd="2" destOrd="0" parTransId="{67F12ACB-E615-481C-8C24-C55EF2EB78FB}" sibTransId="{0645F638-220D-46E6-9CC6-CA1C18A594C5}"/>
    <dgm:cxn modelId="{8961ABCA-7115-4364-B8C2-793BF2ED837C}" type="presOf" srcId="{6ACEE0CE-45EA-4D18-9A5B-8B9C22180E2C}" destId="{E8ED0255-E960-4E5C-A8B3-C043E6420FCC}" srcOrd="0" destOrd="0" presId="urn:microsoft.com/office/officeart/2005/8/layout/vList2"/>
    <dgm:cxn modelId="{2A57A5E0-1E78-4B33-8822-64677FAEAE4D}" type="presOf" srcId="{6E9DDA6E-73D6-4887-8BDB-83974D2EDA66}" destId="{693F8DBF-6AD1-4023-9CDC-45DC2C6DCEC7}" srcOrd="0" destOrd="0" presId="urn:microsoft.com/office/officeart/2005/8/layout/vList2"/>
    <dgm:cxn modelId="{A05881EC-299A-47F0-85E8-16B035E154DC}" srcId="{97D34CD2-1470-472E-BD8B-A705BBB40EBC}" destId="{7B3BAD70-E9AB-43CF-B8A7-A54CED2E5904}" srcOrd="1" destOrd="0" parTransId="{2ABC601A-FAE6-420E-8FFF-FE3E83091D6D}" sibTransId="{1A558195-C4AD-4F65-8FBD-A353BF4B911B}"/>
    <dgm:cxn modelId="{906F56C6-13C4-4CAA-994F-FD158E9A8DDD}" type="presParOf" srcId="{F07049AE-A2A1-4087-852E-500EB3E8B1DF}" destId="{E8ED0255-E960-4E5C-A8B3-C043E6420FCC}" srcOrd="0" destOrd="0" presId="urn:microsoft.com/office/officeart/2005/8/layout/vList2"/>
    <dgm:cxn modelId="{AE95CA69-9783-44B8-85AF-5AFE655D0F5A}" type="presParOf" srcId="{F07049AE-A2A1-4087-852E-500EB3E8B1DF}" destId="{CD11BB3B-6FC6-411C-8BDA-B192B4035ADF}" srcOrd="1" destOrd="0" presId="urn:microsoft.com/office/officeart/2005/8/layout/vList2"/>
    <dgm:cxn modelId="{18C6FA83-2BF8-44CC-986B-4C00FD4D72C9}" type="presParOf" srcId="{F07049AE-A2A1-4087-852E-500EB3E8B1DF}" destId="{04E4AAC7-BAAE-4FC7-AEB1-4BB7FA2F236E}" srcOrd="2" destOrd="0" presId="urn:microsoft.com/office/officeart/2005/8/layout/vList2"/>
    <dgm:cxn modelId="{7D30EBC9-722D-48E2-9590-E06A78C9A045}" type="presParOf" srcId="{F07049AE-A2A1-4087-852E-500EB3E8B1DF}" destId="{0F19C632-EA29-47C0-908B-A573CC2B32B2}" srcOrd="3" destOrd="0" presId="urn:microsoft.com/office/officeart/2005/8/layout/vList2"/>
    <dgm:cxn modelId="{AEE1C2D4-68DF-42A4-B337-8684C7B625FC}" type="presParOf" srcId="{F07049AE-A2A1-4087-852E-500EB3E8B1DF}" destId="{59CAD643-6272-48AD-A124-7FE867F25556}" srcOrd="4" destOrd="0" presId="urn:microsoft.com/office/officeart/2005/8/layout/vList2"/>
    <dgm:cxn modelId="{2BE82959-57EA-48A8-894D-831454DDE982}" type="presParOf" srcId="{F07049AE-A2A1-4087-852E-500EB3E8B1DF}" destId="{DF3984C2-97ED-4C8A-B062-D6E1A6F82945}" srcOrd="5" destOrd="0" presId="urn:microsoft.com/office/officeart/2005/8/layout/vList2"/>
    <dgm:cxn modelId="{21C14E93-7912-49D8-BB56-7EE75CD106CD}" type="presParOf" srcId="{F07049AE-A2A1-4087-852E-500EB3E8B1DF}" destId="{693F8DBF-6AD1-4023-9CDC-45DC2C6DCEC7}" srcOrd="6" destOrd="0" presId="urn:microsoft.com/office/officeart/2005/8/layout/vList2"/>
    <dgm:cxn modelId="{278C7002-9119-4725-BD70-12FCB4FBC0EC}" type="presParOf" srcId="{F07049AE-A2A1-4087-852E-500EB3E8B1DF}" destId="{EB37C5C8-4D1D-400D-B8BE-9B3CB204AFD8}" srcOrd="7" destOrd="0" presId="urn:microsoft.com/office/officeart/2005/8/layout/vList2"/>
    <dgm:cxn modelId="{D44894A7-2556-4242-B208-23CFD1E6510F}" type="presParOf" srcId="{F07049AE-A2A1-4087-852E-500EB3E8B1DF}" destId="{F7357DC1-3C4F-4BDD-A250-9FBBA27E591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9979FB-09C2-4753-862A-6BAC51FAD11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098B505-21D0-445A-B9AC-492F58B0F4C4}">
      <dgm:prSet phldrT="[文本]"/>
      <dgm:spPr/>
      <dgm:t>
        <a:bodyPr/>
        <a:lstStyle/>
        <a:p>
          <a:r>
            <a:rPr lang="zh-CN" altLang="en-US" dirty="0"/>
            <a:t>场景确定</a:t>
          </a:r>
        </a:p>
      </dgm:t>
    </dgm:pt>
    <dgm:pt modelId="{AE5982E6-8A20-4002-A5B9-BC185F636E11}" type="parTrans" cxnId="{D261AC4D-AE13-4C3C-A391-E59EAF00AAED}">
      <dgm:prSet/>
      <dgm:spPr/>
      <dgm:t>
        <a:bodyPr/>
        <a:lstStyle/>
        <a:p>
          <a:endParaRPr lang="zh-CN" altLang="en-US"/>
        </a:p>
      </dgm:t>
    </dgm:pt>
    <dgm:pt modelId="{04091A88-DD64-49DD-9625-AF24C882FFE9}" type="sibTrans" cxnId="{D261AC4D-AE13-4C3C-A391-E59EAF00AAED}">
      <dgm:prSet/>
      <dgm:spPr/>
      <dgm:t>
        <a:bodyPr/>
        <a:lstStyle/>
        <a:p>
          <a:endParaRPr lang="zh-CN" altLang="en-US"/>
        </a:p>
      </dgm:t>
    </dgm:pt>
    <dgm:pt modelId="{40988551-FC35-4DE8-9D84-6570F30A73A7}">
      <dgm:prSet phldrT="[文本]" custT="1"/>
      <dgm:spPr/>
      <dgm:t>
        <a:bodyPr/>
        <a:lstStyle/>
        <a:p>
          <a:r>
            <a:rPr lang="zh-CN" altLang="en-US" sz="2000" dirty="0"/>
            <a:t>定义损失函数</a:t>
          </a:r>
        </a:p>
      </dgm:t>
    </dgm:pt>
    <dgm:pt modelId="{276B1CE6-BAB1-46C6-BF18-A2B023A56EA6}" type="parTrans" cxnId="{16919768-169C-4738-A9B1-19260FFB000F}">
      <dgm:prSet/>
      <dgm:spPr/>
      <dgm:t>
        <a:bodyPr/>
        <a:lstStyle/>
        <a:p>
          <a:endParaRPr lang="zh-CN" altLang="en-US"/>
        </a:p>
      </dgm:t>
    </dgm:pt>
    <dgm:pt modelId="{E422271A-CF08-4FA4-B12B-487CB7513017}" type="sibTrans" cxnId="{16919768-169C-4738-A9B1-19260FFB000F}">
      <dgm:prSet/>
      <dgm:spPr/>
      <dgm:t>
        <a:bodyPr/>
        <a:lstStyle/>
        <a:p>
          <a:endParaRPr lang="zh-CN" altLang="en-US"/>
        </a:p>
      </dgm:t>
    </dgm:pt>
    <dgm:pt modelId="{E557F1AE-EE81-49BE-A050-F22E98FCA545}">
      <dgm:prSet phldrT="[文本]"/>
      <dgm:spPr/>
      <dgm:t>
        <a:bodyPr/>
        <a:lstStyle/>
        <a:p>
          <a:r>
            <a:rPr lang="zh-CN" altLang="en-US" dirty="0"/>
            <a:t>特征提取</a:t>
          </a:r>
        </a:p>
      </dgm:t>
    </dgm:pt>
    <dgm:pt modelId="{9C5CADC7-FB2F-41CE-922E-453F74228623}" type="parTrans" cxnId="{EF4F6AF8-B669-4194-8B4C-3F80E5E31B0E}">
      <dgm:prSet/>
      <dgm:spPr/>
      <dgm:t>
        <a:bodyPr/>
        <a:lstStyle/>
        <a:p>
          <a:endParaRPr lang="zh-CN" altLang="en-US"/>
        </a:p>
      </dgm:t>
    </dgm:pt>
    <dgm:pt modelId="{F4551963-F35D-4F75-A642-ED1AC83F00EC}" type="sibTrans" cxnId="{EF4F6AF8-B669-4194-8B4C-3F80E5E31B0E}">
      <dgm:prSet/>
      <dgm:spPr/>
      <dgm:t>
        <a:bodyPr/>
        <a:lstStyle/>
        <a:p>
          <a:endParaRPr lang="zh-CN" altLang="en-US"/>
        </a:p>
      </dgm:t>
    </dgm:pt>
    <dgm:pt modelId="{4EEA266F-DA80-4103-A077-66FD8EA862E0}">
      <dgm:prSet phldrT="[文本]"/>
      <dgm:spPr/>
      <dgm:t>
        <a:bodyPr/>
        <a:lstStyle/>
        <a:p>
          <a:r>
            <a:rPr lang="zh-CN" altLang="en-US" dirty="0"/>
            <a:t>决定模型形式和参数</a:t>
          </a:r>
        </a:p>
      </dgm:t>
    </dgm:pt>
    <dgm:pt modelId="{AE25CAD6-8FFB-4310-9A53-4AA99762EFEC}" type="parTrans" cxnId="{C66047AE-2550-4593-A624-B07C7069FE02}">
      <dgm:prSet/>
      <dgm:spPr/>
      <dgm:t>
        <a:bodyPr/>
        <a:lstStyle/>
        <a:p>
          <a:endParaRPr lang="zh-CN" altLang="en-US"/>
        </a:p>
      </dgm:t>
    </dgm:pt>
    <dgm:pt modelId="{661EA29E-7C09-4345-9016-4F7F25EEE0CA}" type="sibTrans" cxnId="{C66047AE-2550-4593-A624-B07C7069FE02}">
      <dgm:prSet/>
      <dgm:spPr/>
      <dgm:t>
        <a:bodyPr/>
        <a:lstStyle/>
        <a:p>
          <a:endParaRPr lang="zh-CN" altLang="en-US"/>
        </a:p>
      </dgm:t>
    </dgm:pt>
    <dgm:pt modelId="{24C7A662-73ED-4808-B343-AAFCE6C2E80B}">
      <dgm:prSet phldrT="[文本]"/>
      <dgm:spPr/>
      <dgm:t>
        <a:bodyPr/>
        <a:lstStyle/>
        <a:p>
          <a:r>
            <a:rPr lang="zh-CN" altLang="en-US" dirty="0"/>
            <a:t>模型评估</a:t>
          </a:r>
        </a:p>
      </dgm:t>
    </dgm:pt>
    <dgm:pt modelId="{36CE1589-A8FE-45BE-97EE-8DFBAFD21E06}" type="parTrans" cxnId="{84F884F3-58BA-4C06-A5DB-06E81F0BED2E}">
      <dgm:prSet/>
      <dgm:spPr/>
      <dgm:t>
        <a:bodyPr/>
        <a:lstStyle/>
        <a:p>
          <a:endParaRPr lang="zh-CN" altLang="en-US"/>
        </a:p>
      </dgm:t>
    </dgm:pt>
    <dgm:pt modelId="{EC5B1619-6B1B-46CA-A9C8-DA306DD48F3C}" type="sibTrans" cxnId="{84F884F3-58BA-4C06-A5DB-06E81F0BED2E}">
      <dgm:prSet/>
      <dgm:spPr/>
      <dgm:t>
        <a:bodyPr/>
        <a:lstStyle/>
        <a:p>
          <a:endParaRPr lang="zh-CN" altLang="en-US"/>
        </a:p>
      </dgm:t>
    </dgm:pt>
    <dgm:pt modelId="{235EA2C7-E43E-4E30-8E11-133264AE94D9}" type="pres">
      <dgm:prSet presAssocID="{D89979FB-09C2-4753-862A-6BAC51FAD114}" presName="rootnode" presStyleCnt="0">
        <dgm:presLayoutVars>
          <dgm:chMax/>
          <dgm:chPref/>
          <dgm:dir/>
          <dgm:animLvl val="lvl"/>
        </dgm:presLayoutVars>
      </dgm:prSet>
      <dgm:spPr/>
    </dgm:pt>
    <dgm:pt modelId="{03521197-ADD0-4C23-BCA9-97F9C2C0E51D}" type="pres">
      <dgm:prSet presAssocID="{2098B505-21D0-445A-B9AC-492F58B0F4C4}" presName="composite" presStyleCnt="0"/>
      <dgm:spPr/>
    </dgm:pt>
    <dgm:pt modelId="{37165D72-B354-4E8C-AA72-CB56C6B72E56}" type="pres">
      <dgm:prSet presAssocID="{2098B505-21D0-445A-B9AC-492F58B0F4C4}" presName="LShape" presStyleLbl="alignNode1" presStyleIdx="0" presStyleCnt="9"/>
      <dgm:spPr/>
    </dgm:pt>
    <dgm:pt modelId="{8E390EE2-D358-44B8-A72C-3F8F60EB03A1}" type="pres">
      <dgm:prSet presAssocID="{2098B505-21D0-445A-B9AC-492F58B0F4C4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2D7EA10-4255-457E-9BF9-8B82BC6589F4}" type="pres">
      <dgm:prSet presAssocID="{2098B505-21D0-445A-B9AC-492F58B0F4C4}" presName="Triangle" presStyleLbl="alignNode1" presStyleIdx="1" presStyleCnt="9"/>
      <dgm:spPr/>
    </dgm:pt>
    <dgm:pt modelId="{BF571462-C1DC-40F7-8DD6-9EEDD96B59FD}" type="pres">
      <dgm:prSet presAssocID="{04091A88-DD64-49DD-9625-AF24C882FFE9}" presName="sibTrans" presStyleCnt="0"/>
      <dgm:spPr/>
    </dgm:pt>
    <dgm:pt modelId="{37ED8EBD-10D8-4B31-930A-4C495C885F1E}" type="pres">
      <dgm:prSet presAssocID="{04091A88-DD64-49DD-9625-AF24C882FFE9}" presName="space" presStyleCnt="0"/>
      <dgm:spPr/>
    </dgm:pt>
    <dgm:pt modelId="{B6A6E3BB-8E3B-47E0-8042-ECA71D42A51B}" type="pres">
      <dgm:prSet presAssocID="{40988551-FC35-4DE8-9D84-6570F30A73A7}" presName="composite" presStyleCnt="0"/>
      <dgm:spPr/>
    </dgm:pt>
    <dgm:pt modelId="{7084F295-D87D-4E4D-B250-302E2997B758}" type="pres">
      <dgm:prSet presAssocID="{40988551-FC35-4DE8-9D84-6570F30A73A7}" presName="LShape" presStyleLbl="alignNode1" presStyleIdx="2" presStyleCnt="9"/>
      <dgm:spPr/>
    </dgm:pt>
    <dgm:pt modelId="{4FBAB884-703A-4F87-B99A-F675F407DF98}" type="pres">
      <dgm:prSet presAssocID="{40988551-FC35-4DE8-9D84-6570F30A73A7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5F63300-BD0E-44B8-836A-207BC1109E52}" type="pres">
      <dgm:prSet presAssocID="{40988551-FC35-4DE8-9D84-6570F30A73A7}" presName="Triangle" presStyleLbl="alignNode1" presStyleIdx="3" presStyleCnt="9"/>
      <dgm:spPr/>
    </dgm:pt>
    <dgm:pt modelId="{6DB63F9E-ACA0-4D22-AB22-E9BA499D3FDB}" type="pres">
      <dgm:prSet presAssocID="{E422271A-CF08-4FA4-B12B-487CB7513017}" presName="sibTrans" presStyleCnt="0"/>
      <dgm:spPr/>
    </dgm:pt>
    <dgm:pt modelId="{790622B0-3406-43DC-9915-CE4915DD3C74}" type="pres">
      <dgm:prSet presAssocID="{E422271A-CF08-4FA4-B12B-487CB7513017}" presName="space" presStyleCnt="0"/>
      <dgm:spPr/>
    </dgm:pt>
    <dgm:pt modelId="{83DF2905-7D90-4E8C-B2CF-2A6C924216B9}" type="pres">
      <dgm:prSet presAssocID="{E557F1AE-EE81-49BE-A050-F22E98FCA545}" presName="composite" presStyleCnt="0"/>
      <dgm:spPr/>
    </dgm:pt>
    <dgm:pt modelId="{33A1147F-681E-4877-AD2D-9F5A9EF972DC}" type="pres">
      <dgm:prSet presAssocID="{E557F1AE-EE81-49BE-A050-F22E98FCA545}" presName="LShape" presStyleLbl="alignNode1" presStyleIdx="4" presStyleCnt="9"/>
      <dgm:spPr/>
    </dgm:pt>
    <dgm:pt modelId="{1509738B-2563-4718-85C2-7438C02B4C23}" type="pres">
      <dgm:prSet presAssocID="{E557F1AE-EE81-49BE-A050-F22E98FCA545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D246C97D-B27D-4831-A6F1-CC5B7BF77E9F}" type="pres">
      <dgm:prSet presAssocID="{E557F1AE-EE81-49BE-A050-F22E98FCA545}" presName="Triangle" presStyleLbl="alignNode1" presStyleIdx="5" presStyleCnt="9"/>
      <dgm:spPr/>
    </dgm:pt>
    <dgm:pt modelId="{94FACFA1-64B0-455E-947F-330E34DE34F0}" type="pres">
      <dgm:prSet presAssocID="{F4551963-F35D-4F75-A642-ED1AC83F00EC}" presName="sibTrans" presStyleCnt="0"/>
      <dgm:spPr/>
    </dgm:pt>
    <dgm:pt modelId="{48A60FD8-63C9-4D91-BCDF-B414F0DA222A}" type="pres">
      <dgm:prSet presAssocID="{F4551963-F35D-4F75-A642-ED1AC83F00EC}" presName="space" presStyleCnt="0"/>
      <dgm:spPr/>
    </dgm:pt>
    <dgm:pt modelId="{3AD7F2E6-3E70-45B0-B4EE-B6FBE6849A6A}" type="pres">
      <dgm:prSet presAssocID="{4EEA266F-DA80-4103-A077-66FD8EA862E0}" presName="composite" presStyleCnt="0"/>
      <dgm:spPr/>
    </dgm:pt>
    <dgm:pt modelId="{6C05A23B-1FA7-4EE5-B8C9-406CDC8A0C07}" type="pres">
      <dgm:prSet presAssocID="{4EEA266F-DA80-4103-A077-66FD8EA862E0}" presName="LShape" presStyleLbl="alignNode1" presStyleIdx="6" presStyleCnt="9"/>
      <dgm:spPr/>
    </dgm:pt>
    <dgm:pt modelId="{E990814C-D7C0-4134-8372-E711A9FA43DC}" type="pres">
      <dgm:prSet presAssocID="{4EEA266F-DA80-4103-A077-66FD8EA862E0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8E9FE21-B8F1-4F66-86F8-F3DD1E37622F}" type="pres">
      <dgm:prSet presAssocID="{4EEA266F-DA80-4103-A077-66FD8EA862E0}" presName="Triangle" presStyleLbl="alignNode1" presStyleIdx="7" presStyleCnt="9"/>
      <dgm:spPr/>
    </dgm:pt>
    <dgm:pt modelId="{B1DB681E-885C-4E1E-8CF6-72AFF614BEDB}" type="pres">
      <dgm:prSet presAssocID="{661EA29E-7C09-4345-9016-4F7F25EEE0CA}" presName="sibTrans" presStyleCnt="0"/>
      <dgm:spPr/>
    </dgm:pt>
    <dgm:pt modelId="{7EEE4CE9-05C5-48C1-B3A3-D0559D5C15F8}" type="pres">
      <dgm:prSet presAssocID="{661EA29E-7C09-4345-9016-4F7F25EEE0CA}" presName="space" presStyleCnt="0"/>
      <dgm:spPr/>
    </dgm:pt>
    <dgm:pt modelId="{96FB5148-8A9E-4FED-8783-B63945D3B0BE}" type="pres">
      <dgm:prSet presAssocID="{24C7A662-73ED-4808-B343-AAFCE6C2E80B}" presName="composite" presStyleCnt="0"/>
      <dgm:spPr/>
    </dgm:pt>
    <dgm:pt modelId="{61E99CEB-51F5-4E6A-A371-9EBFED68A535}" type="pres">
      <dgm:prSet presAssocID="{24C7A662-73ED-4808-B343-AAFCE6C2E80B}" presName="LShape" presStyleLbl="alignNode1" presStyleIdx="8" presStyleCnt="9"/>
      <dgm:spPr/>
    </dgm:pt>
    <dgm:pt modelId="{62D5B973-FAD3-471B-9B8C-2273036A18DB}" type="pres">
      <dgm:prSet presAssocID="{24C7A662-73ED-4808-B343-AAFCE6C2E80B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F3B2836-68FE-4636-A635-F8A943E5A05D}" type="presOf" srcId="{E557F1AE-EE81-49BE-A050-F22E98FCA545}" destId="{1509738B-2563-4718-85C2-7438C02B4C23}" srcOrd="0" destOrd="0" presId="urn:microsoft.com/office/officeart/2009/3/layout/StepUpProcess"/>
    <dgm:cxn modelId="{16919768-169C-4738-A9B1-19260FFB000F}" srcId="{D89979FB-09C2-4753-862A-6BAC51FAD114}" destId="{40988551-FC35-4DE8-9D84-6570F30A73A7}" srcOrd="1" destOrd="0" parTransId="{276B1CE6-BAB1-46C6-BF18-A2B023A56EA6}" sibTransId="{E422271A-CF08-4FA4-B12B-487CB7513017}"/>
    <dgm:cxn modelId="{D261AC4D-AE13-4C3C-A391-E59EAF00AAED}" srcId="{D89979FB-09C2-4753-862A-6BAC51FAD114}" destId="{2098B505-21D0-445A-B9AC-492F58B0F4C4}" srcOrd="0" destOrd="0" parTransId="{AE5982E6-8A20-4002-A5B9-BC185F636E11}" sibTransId="{04091A88-DD64-49DD-9625-AF24C882FFE9}"/>
    <dgm:cxn modelId="{C94DA152-03F5-4155-B17F-8640DB0F8BE3}" type="presOf" srcId="{4EEA266F-DA80-4103-A077-66FD8EA862E0}" destId="{E990814C-D7C0-4134-8372-E711A9FA43DC}" srcOrd="0" destOrd="0" presId="urn:microsoft.com/office/officeart/2009/3/layout/StepUpProcess"/>
    <dgm:cxn modelId="{C5186690-E18D-45DD-B41B-94530DD9B8D9}" type="presOf" srcId="{40988551-FC35-4DE8-9D84-6570F30A73A7}" destId="{4FBAB884-703A-4F87-B99A-F675F407DF98}" srcOrd="0" destOrd="0" presId="urn:microsoft.com/office/officeart/2009/3/layout/StepUpProcess"/>
    <dgm:cxn modelId="{C66047AE-2550-4593-A624-B07C7069FE02}" srcId="{D89979FB-09C2-4753-862A-6BAC51FAD114}" destId="{4EEA266F-DA80-4103-A077-66FD8EA862E0}" srcOrd="3" destOrd="0" parTransId="{AE25CAD6-8FFB-4310-9A53-4AA99762EFEC}" sibTransId="{661EA29E-7C09-4345-9016-4F7F25EEE0CA}"/>
    <dgm:cxn modelId="{87BB48D8-39DD-4DB0-B4BD-A843946A5128}" type="presOf" srcId="{24C7A662-73ED-4808-B343-AAFCE6C2E80B}" destId="{62D5B973-FAD3-471B-9B8C-2273036A18DB}" srcOrd="0" destOrd="0" presId="urn:microsoft.com/office/officeart/2009/3/layout/StepUpProcess"/>
    <dgm:cxn modelId="{99C3EDEB-7259-4579-87CA-482A2B0E2E6F}" type="presOf" srcId="{2098B505-21D0-445A-B9AC-492F58B0F4C4}" destId="{8E390EE2-D358-44B8-A72C-3F8F60EB03A1}" srcOrd="0" destOrd="0" presId="urn:microsoft.com/office/officeart/2009/3/layout/StepUpProcess"/>
    <dgm:cxn modelId="{D561C0F1-8310-4E9E-8CA6-F87392107A53}" type="presOf" srcId="{D89979FB-09C2-4753-862A-6BAC51FAD114}" destId="{235EA2C7-E43E-4E30-8E11-133264AE94D9}" srcOrd="0" destOrd="0" presId="urn:microsoft.com/office/officeart/2009/3/layout/StepUpProcess"/>
    <dgm:cxn modelId="{84F884F3-58BA-4C06-A5DB-06E81F0BED2E}" srcId="{D89979FB-09C2-4753-862A-6BAC51FAD114}" destId="{24C7A662-73ED-4808-B343-AAFCE6C2E80B}" srcOrd="4" destOrd="0" parTransId="{36CE1589-A8FE-45BE-97EE-8DFBAFD21E06}" sibTransId="{EC5B1619-6B1B-46CA-A9C8-DA306DD48F3C}"/>
    <dgm:cxn modelId="{EF4F6AF8-B669-4194-8B4C-3F80E5E31B0E}" srcId="{D89979FB-09C2-4753-862A-6BAC51FAD114}" destId="{E557F1AE-EE81-49BE-A050-F22E98FCA545}" srcOrd="2" destOrd="0" parTransId="{9C5CADC7-FB2F-41CE-922E-453F74228623}" sibTransId="{F4551963-F35D-4F75-A642-ED1AC83F00EC}"/>
    <dgm:cxn modelId="{60E7078C-E3DF-4941-A1D1-412F9CCDD296}" type="presParOf" srcId="{235EA2C7-E43E-4E30-8E11-133264AE94D9}" destId="{03521197-ADD0-4C23-BCA9-97F9C2C0E51D}" srcOrd="0" destOrd="0" presId="urn:microsoft.com/office/officeart/2009/3/layout/StepUpProcess"/>
    <dgm:cxn modelId="{A6ECE8CB-EAEE-4A94-B63D-958486BB59C1}" type="presParOf" srcId="{03521197-ADD0-4C23-BCA9-97F9C2C0E51D}" destId="{37165D72-B354-4E8C-AA72-CB56C6B72E56}" srcOrd="0" destOrd="0" presId="urn:microsoft.com/office/officeart/2009/3/layout/StepUpProcess"/>
    <dgm:cxn modelId="{813D47DB-9663-4B17-936D-9036818B520B}" type="presParOf" srcId="{03521197-ADD0-4C23-BCA9-97F9C2C0E51D}" destId="{8E390EE2-D358-44B8-A72C-3F8F60EB03A1}" srcOrd="1" destOrd="0" presId="urn:microsoft.com/office/officeart/2009/3/layout/StepUpProcess"/>
    <dgm:cxn modelId="{E6090A15-11F0-413B-B4AD-8D53E7E254E8}" type="presParOf" srcId="{03521197-ADD0-4C23-BCA9-97F9C2C0E51D}" destId="{22D7EA10-4255-457E-9BF9-8B82BC6589F4}" srcOrd="2" destOrd="0" presId="urn:microsoft.com/office/officeart/2009/3/layout/StepUpProcess"/>
    <dgm:cxn modelId="{65402667-BFCE-48DA-A3AB-F83508839F50}" type="presParOf" srcId="{235EA2C7-E43E-4E30-8E11-133264AE94D9}" destId="{BF571462-C1DC-40F7-8DD6-9EEDD96B59FD}" srcOrd="1" destOrd="0" presId="urn:microsoft.com/office/officeart/2009/3/layout/StepUpProcess"/>
    <dgm:cxn modelId="{C6F09507-CE8C-4863-9230-4B95CF843B6A}" type="presParOf" srcId="{BF571462-C1DC-40F7-8DD6-9EEDD96B59FD}" destId="{37ED8EBD-10D8-4B31-930A-4C495C885F1E}" srcOrd="0" destOrd="0" presId="urn:microsoft.com/office/officeart/2009/3/layout/StepUpProcess"/>
    <dgm:cxn modelId="{FBFD8BF6-7A42-48A7-8085-D8FEE992F43B}" type="presParOf" srcId="{235EA2C7-E43E-4E30-8E11-133264AE94D9}" destId="{B6A6E3BB-8E3B-47E0-8042-ECA71D42A51B}" srcOrd="2" destOrd="0" presId="urn:microsoft.com/office/officeart/2009/3/layout/StepUpProcess"/>
    <dgm:cxn modelId="{97F2B017-3F65-4C62-A191-35FB69FEF1ED}" type="presParOf" srcId="{B6A6E3BB-8E3B-47E0-8042-ECA71D42A51B}" destId="{7084F295-D87D-4E4D-B250-302E2997B758}" srcOrd="0" destOrd="0" presId="urn:microsoft.com/office/officeart/2009/3/layout/StepUpProcess"/>
    <dgm:cxn modelId="{9C33050C-6CBB-4CA8-A62E-98FEAA12E445}" type="presParOf" srcId="{B6A6E3BB-8E3B-47E0-8042-ECA71D42A51B}" destId="{4FBAB884-703A-4F87-B99A-F675F407DF98}" srcOrd="1" destOrd="0" presId="urn:microsoft.com/office/officeart/2009/3/layout/StepUpProcess"/>
    <dgm:cxn modelId="{8F996765-28DC-4DA7-88E9-0D9DF3D0279C}" type="presParOf" srcId="{B6A6E3BB-8E3B-47E0-8042-ECA71D42A51B}" destId="{A5F63300-BD0E-44B8-836A-207BC1109E52}" srcOrd="2" destOrd="0" presId="urn:microsoft.com/office/officeart/2009/3/layout/StepUpProcess"/>
    <dgm:cxn modelId="{68719D8C-DD9B-4194-948A-F0245222BD96}" type="presParOf" srcId="{235EA2C7-E43E-4E30-8E11-133264AE94D9}" destId="{6DB63F9E-ACA0-4D22-AB22-E9BA499D3FDB}" srcOrd="3" destOrd="0" presId="urn:microsoft.com/office/officeart/2009/3/layout/StepUpProcess"/>
    <dgm:cxn modelId="{157B6B02-9890-4FD7-BDAA-D94A95D2FC04}" type="presParOf" srcId="{6DB63F9E-ACA0-4D22-AB22-E9BA499D3FDB}" destId="{790622B0-3406-43DC-9915-CE4915DD3C74}" srcOrd="0" destOrd="0" presId="urn:microsoft.com/office/officeart/2009/3/layout/StepUpProcess"/>
    <dgm:cxn modelId="{1DCFB2B3-BA15-40CB-8FEF-F553B54C884F}" type="presParOf" srcId="{235EA2C7-E43E-4E30-8E11-133264AE94D9}" destId="{83DF2905-7D90-4E8C-B2CF-2A6C924216B9}" srcOrd="4" destOrd="0" presId="urn:microsoft.com/office/officeart/2009/3/layout/StepUpProcess"/>
    <dgm:cxn modelId="{629F47EE-2F94-4B5A-9678-A2C3D7585099}" type="presParOf" srcId="{83DF2905-7D90-4E8C-B2CF-2A6C924216B9}" destId="{33A1147F-681E-4877-AD2D-9F5A9EF972DC}" srcOrd="0" destOrd="0" presId="urn:microsoft.com/office/officeart/2009/3/layout/StepUpProcess"/>
    <dgm:cxn modelId="{8846B3F2-6962-4B8B-90C8-0248434B00CB}" type="presParOf" srcId="{83DF2905-7D90-4E8C-B2CF-2A6C924216B9}" destId="{1509738B-2563-4718-85C2-7438C02B4C23}" srcOrd="1" destOrd="0" presId="urn:microsoft.com/office/officeart/2009/3/layout/StepUpProcess"/>
    <dgm:cxn modelId="{576C79AD-08FF-443E-9227-BB7491B46BE9}" type="presParOf" srcId="{83DF2905-7D90-4E8C-B2CF-2A6C924216B9}" destId="{D246C97D-B27D-4831-A6F1-CC5B7BF77E9F}" srcOrd="2" destOrd="0" presId="urn:microsoft.com/office/officeart/2009/3/layout/StepUpProcess"/>
    <dgm:cxn modelId="{4E185699-2BBD-44D6-B9B1-57F140C896B4}" type="presParOf" srcId="{235EA2C7-E43E-4E30-8E11-133264AE94D9}" destId="{94FACFA1-64B0-455E-947F-330E34DE34F0}" srcOrd="5" destOrd="0" presId="urn:microsoft.com/office/officeart/2009/3/layout/StepUpProcess"/>
    <dgm:cxn modelId="{2C60D5C8-D7BC-4203-B8DC-96314B8CBEB4}" type="presParOf" srcId="{94FACFA1-64B0-455E-947F-330E34DE34F0}" destId="{48A60FD8-63C9-4D91-BCDF-B414F0DA222A}" srcOrd="0" destOrd="0" presId="urn:microsoft.com/office/officeart/2009/3/layout/StepUpProcess"/>
    <dgm:cxn modelId="{C3BE7BDF-3693-446C-B756-0466B723B4E8}" type="presParOf" srcId="{235EA2C7-E43E-4E30-8E11-133264AE94D9}" destId="{3AD7F2E6-3E70-45B0-B4EE-B6FBE6849A6A}" srcOrd="6" destOrd="0" presId="urn:microsoft.com/office/officeart/2009/3/layout/StepUpProcess"/>
    <dgm:cxn modelId="{FB3AFCBE-46EF-4456-8CAF-E91A30B13624}" type="presParOf" srcId="{3AD7F2E6-3E70-45B0-B4EE-B6FBE6849A6A}" destId="{6C05A23B-1FA7-4EE5-B8C9-406CDC8A0C07}" srcOrd="0" destOrd="0" presId="urn:microsoft.com/office/officeart/2009/3/layout/StepUpProcess"/>
    <dgm:cxn modelId="{92F0FBEC-9B6E-41AF-8726-2BD718E7CDB8}" type="presParOf" srcId="{3AD7F2E6-3E70-45B0-B4EE-B6FBE6849A6A}" destId="{E990814C-D7C0-4134-8372-E711A9FA43DC}" srcOrd="1" destOrd="0" presId="urn:microsoft.com/office/officeart/2009/3/layout/StepUpProcess"/>
    <dgm:cxn modelId="{6E8A2619-0513-4505-A34A-77418D82FAFA}" type="presParOf" srcId="{3AD7F2E6-3E70-45B0-B4EE-B6FBE6849A6A}" destId="{58E9FE21-B8F1-4F66-86F8-F3DD1E37622F}" srcOrd="2" destOrd="0" presId="urn:microsoft.com/office/officeart/2009/3/layout/StepUpProcess"/>
    <dgm:cxn modelId="{6C608DCB-91E5-4C2B-BB28-5C24662ADAAC}" type="presParOf" srcId="{235EA2C7-E43E-4E30-8E11-133264AE94D9}" destId="{B1DB681E-885C-4E1E-8CF6-72AFF614BEDB}" srcOrd="7" destOrd="0" presId="urn:microsoft.com/office/officeart/2009/3/layout/StepUpProcess"/>
    <dgm:cxn modelId="{7027CB55-052D-48DD-B032-A478ACBFE74D}" type="presParOf" srcId="{B1DB681E-885C-4E1E-8CF6-72AFF614BEDB}" destId="{7EEE4CE9-05C5-48C1-B3A3-D0559D5C15F8}" srcOrd="0" destOrd="0" presId="urn:microsoft.com/office/officeart/2009/3/layout/StepUpProcess"/>
    <dgm:cxn modelId="{4ED9EFA6-D094-4C5D-B6D3-31578F29987A}" type="presParOf" srcId="{235EA2C7-E43E-4E30-8E11-133264AE94D9}" destId="{96FB5148-8A9E-4FED-8783-B63945D3B0BE}" srcOrd="8" destOrd="0" presId="urn:microsoft.com/office/officeart/2009/3/layout/StepUpProcess"/>
    <dgm:cxn modelId="{07D37DD2-108C-47ED-BC65-028A5C3892BB}" type="presParOf" srcId="{96FB5148-8A9E-4FED-8783-B63945D3B0BE}" destId="{61E99CEB-51F5-4E6A-A371-9EBFED68A535}" srcOrd="0" destOrd="0" presId="urn:microsoft.com/office/officeart/2009/3/layout/StepUpProcess"/>
    <dgm:cxn modelId="{78BDCB14-186C-41B0-9AC8-E9D3ACA9907A}" type="presParOf" srcId="{96FB5148-8A9E-4FED-8783-B63945D3B0BE}" destId="{62D5B973-FAD3-471B-9B8C-2273036A18D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C8845-671C-414A-B593-EEE8724115F8}">
      <dsp:nvSpPr>
        <dsp:cNvPr id="0" name=""/>
        <dsp:cNvSpPr/>
      </dsp:nvSpPr>
      <dsp:spPr>
        <a:xfrm>
          <a:off x="3007" y="728797"/>
          <a:ext cx="2386319" cy="1431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矩阵</a:t>
          </a:r>
        </a:p>
      </dsp:txBody>
      <dsp:txXfrm>
        <a:off x="3007" y="728797"/>
        <a:ext cx="2386319" cy="1431791"/>
      </dsp:txXfrm>
    </dsp:sp>
    <dsp:sp modelId="{FFEE4413-C225-41C4-A8E5-B38E234D17F5}">
      <dsp:nvSpPr>
        <dsp:cNvPr id="0" name=""/>
        <dsp:cNvSpPr/>
      </dsp:nvSpPr>
      <dsp:spPr>
        <a:xfrm>
          <a:off x="2627958" y="728797"/>
          <a:ext cx="2386319" cy="1431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线性代数</a:t>
          </a:r>
        </a:p>
      </dsp:txBody>
      <dsp:txXfrm>
        <a:off x="2627958" y="728797"/>
        <a:ext cx="2386319" cy="1431791"/>
      </dsp:txXfrm>
    </dsp:sp>
    <dsp:sp modelId="{A2E85800-DF3D-4125-A1EA-D285FB4EA39C}">
      <dsp:nvSpPr>
        <dsp:cNvPr id="0" name=""/>
        <dsp:cNvSpPr/>
      </dsp:nvSpPr>
      <dsp:spPr>
        <a:xfrm>
          <a:off x="5252909" y="728797"/>
          <a:ext cx="2386319" cy="1431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关系代数</a:t>
          </a:r>
        </a:p>
      </dsp:txBody>
      <dsp:txXfrm>
        <a:off x="5252909" y="728797"/>
        <a:ext cx="2386319" cy="1431791"/>
      </dsp:txXfrm>
    </dsp:sp>
    <dsp:sp modelId="{7DE96947-C9E8-485C-8B89-42434827E4F8}">
      <dsp:nvSpPr>
        <dsp:cNvPr id="0" name=""/>
        <dsp:cNvSpPr/>
      </dsp:nvSpPr>
      <dsp:spPr>
        <a:xfrm>
          <a:off x="7877860" y="728797"/>
          <a:ext cx="2386319" cy="1431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概率论</a:t>
          </a:r>
        </a:p>
      </dsp:txBody>
      <dsp:txXfrm>
        <a:off x="7877860" y="728797"/>
        <a:ext cx="2386319" cy="1431791"/>
      </dsp:txXfrm>
    </dsp:sp>
    <dsp:sp modelId="{2F519FDE-BBFC-4FD9-AD02-FB10DB703101}">
      <dsp:nvSpPr>
        <dsp:cNvPr id="0" name=""/>
        <dsp:cNvSpPr/>
      </dsp:nvSpPr>
      <dsp:spPr>
        <a:xfrm>
          <a:off x="1315483" y="2399220"/>
          <a:ext cx="2386319" cy="1431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统计</a:t>
          </a:r>
        </a:p>
      </dsp:txBody>
      <dsp:txXfrm>
        <a:off x="1315483" y="2399220"/>
        <a:ext cx="2386319" cy="1431791"/>
      </dsp:txXfrm>
    </dsp:sp>
    <dsp:sp modelId="{F50D2973-0781-4541-832C-6CFE14CC36A6}">
      <dsp:nvSpPr>
        <dsp:cNvPr id="0" name=""/>
        <dsp:cNvSpPr/>
      </dsp:nvSpPr>
      <dsp:spPr>
        <a:xfrm>
          <a:off x="3940434" y="2399220"/>
          <a:ext cx="2386319" cy="1431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微积分</a:t>
          </a:r>
        </a:p>
      </dsp:txBody>
      <dsp:txXfrm>
        <a:off x="3940434" y="2399220"/>
        <a:ext cx="2386319" cy="1431791"/>
      </dsp:txXfrm>
    </dsp:sp>
    <dsp:sp modelId="{7EDF1473-CDC2-43F7-84E4-52067568051F}">
      <dsp:nvSpPr>
        <dsp:cNvPr id="0" name=""/>
        <dsp:cNvSpPr/>
      </dsp:nvSpPr>
      <dsp:spPr>
        <a:xfrm>
          <a:off x="6565385" y="2399220"/>
          <a:ext cx="2386319" cy="1431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机器学习基础</a:t>
          </a:r>
        </a:p>
      </dsp:txBody>
      <dsp:txXfrm>
        <a:off x="6565385" y="2399220"/>
        <a:ext cx="2386319" cy="1431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3415D-9177-44E2-A9CE-99BF61CD1785}">
      <dsp:nvSpPr>
        <dsp:cNvPr id="0" name=""/>
        <dsp:cNvSpPr/>
      </dsp:nvSpPr>
      <dsp:spPr>
        <a:xfrm>
          <a:off x="1171139" y="123208"/>
          <a:ext cx="1592234" cy="1592234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智力</a:t>
          </a:r>
        </a:p>
      </dsp:txBody>
      <dsp:txXfrm>
        <a:off x="2010284" y="460610"/>
        <a:ext cx="568655" cy="473879"/>
      </dsp:txXfrm>
    </dsp:sp>
    <dsp:sp modelId="{DF848EA8-7B01-462D-A1BC-89F52F2E740F}">
      <dsp:nvSpPr>
        <dsp:cNvPr id="0" name=""/>
        <dsp:cNvSpPr/>
      </dsp:nvSpPr>
      <dsp:spPr>
        <a:xfrm>
          <a:off x="1138346" y="180074"/>
          <a:ext cx="1592234" cy="1592234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敏捷</a:t>
          </a:r>
        </a:p>
      </dsp:txBody>
      <dsp:txXfrm>
        <a:off x="1517450" y="1213130"/>
        <a:ext cx="852982" cy="417013"/>
      </dsp:txXfrm>
    </dsp:sp>
    <dsp:sp modelId="{9791B8EA-6B62-423D-BABD-A81315B9D174}">
      <dsp:nvSpPr>
        <dsp:cNvPr id="0" name=""/>
        <dsp:cNvSpPr/>
      </dsp:nvSpPr>
      <dsp:spPr>
        <a:xfrm>
          <a:off x="1105554" y="123208"/>
          <a:ext cx="1592234" cy="159223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力量</a:t>
          </a:r>
        </a:p>
      </dsp:txBody>
      <dsp:txXfrm>
        <a:off x="1289988" y="460610"/>
        <a:ext cx="568655" cy="473879"/>
      </dsp:txXfrm>
    </dsp:sp>
    <dsp:sp modelId="{7F1C6359-E7A3-4F56-A149-D2BB8785EFBE}">
      <dsp:nvSpPr>
        <dsp:cNvPr id="0" name=""/>
        <dsp:cNvSpPr/>
      </dsp:nvSpPr>
      <dsp:spPr>
        <a:xfrm>
          <a:off x="1072703" y="24641"/>
          <a:ext cx="1789368" cy="178936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66BF6-3092-4F27-B6F4-00C7B6A0369F}">
      <dsp:nvSpPr>
        <dsp:cNvPr id="0" name=""/>
        <dsp:cNvSpPr/>
      </dsp:nvSpPr>
      <dsp:spPr>
        <a:xfrm>
          <a:off x="1039779" y="81406"/>
          <a:ext cx="1789368" cy="178936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A0DF2-6687-48CC-B2DE-59818C136428}">
      <dsp:nvSpPr>
        <dsp:cNvPr id="0" name=""/>
        <dsp:cNvSpPr/>
      </dsp:nvSpPr>
      <dsp:spPr>
        <a:xfrm>
          <a:off x="1006856" y="24641"/>
          <a:ext cx="1789368" cy="178936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D0255-E960-4E5C-A8B3-C043E6420FCC}">
      <dsp:nvSpPr>
        <dsp:cNvPr id="0" name=""/>
        <dsp:cNvSpPr/>
      </dsp:nvSpPr>
      <dsp:spPr>
        <a:xfrm>
          <a:off x="0" y="70311"/>
          <a:ext cx="3820160" cy="96115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导数和积分</a:t>
          </a:r>
        </a:p>
      </dsp:txBody>
      <dsp:txXfrm>
        <a:off x="46920" y="117231"/>
        <a:ext cx="3726320" cy="867315"/>
      </dsp:txXfrm>
    </dsp:sp>
    <dsp:sp modelId="{04E4AAC7-BAAE-4FC7-AEB1-4BB7FA2F236E}">
      <dsp:nvSpPr>
        <dsp:cNvPr id="0" name=""/>
        <dsp:cNvSpPr/>
      </dsp:nvSpPr>
      <dsp:spPr>
        <a:xfrm>
          <a:off x="0" y="1120746"/>
          <a:ext cx="3820160" cy="96115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极限：变化的终点</a:t>
          </a:r>
        </a:p>
      </dsp:txBody>
      <dsp:txXfrm>
        <a:off x="46920" y="1167666"/>
        <a:ext cx="3726320" cy="867315"/>
      </dsp:txXfrm>
    </dsp:sp>
    <dsp:sp modelId="{59CAD643-6272-48AD-A124-7FE867F25556}">
      <dsp:nvSpPr>
        <dsp:cNvPr id="0" name=""/>
        <dsp:cNvSpPr/>
      </dsp:nvSpPr>
      <dsp:spPr>
        <a:xfrm>
          <a:off x="0" y="2171181"/>
          <a:ext cx="3820160" cy="96115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复合函数</a:t>
          </a:r>
        </a:p>
      </dsp:txBody>
      <dsp:txXfrm>
        <a:off x="46920" y="2218101"/>
        <a:ext cx="3726320" cy="867315"/>
      </dsp:txXfrm>
    </dsp:sp>
    <dsp:sp modelId="{693F8DBF-6AD1-4023-9CDC-45DC2C6DCEC7}">
      <dsp:nvSpPr>
        <dsp:cNvPr id="0" name=""/>
        <dsp:cNvSpPr/>
      </dsp:nvSpPr>
      <dsp:spPr>
        <a:xfrm>
          <a:off x="0" y="3221617"/>
          <a:ext cx="3820160" cy="96115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多元函数与偏导数</a:t>
          </a:r>
        </a:p>
      </dsp:txBody>
      <dsp:txXfrm>
        <a:off x="46920" y="3268537"/>
        <a:ext cx="3726320" cy="867315"/>
      </dsp:txXfrm>
    </dsp:sp>
    <dsp:sp modelId="{F7357DC1-3C4F-4BDD-A250-9FBBA27E5911}">
      <dsp:nvSpPr>
        <dsp:cNvPr id="0" name=""/>
        <dsp:cNvSpPr/>
      </dsp:nvSpPr>
      <dsp:spPr>
        <a:xfrm>
          <a:off x="0" y="4272052"/>
          <a:ext cx="3820160" cy="96115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极值与最值</a:t>
          </a:r>
        </a:p>
      </dsp:txBody>
      <dsp:txXfrm>
        <a:off x="46920" y="4318972"/>
        <a:ext cx="3726320" cy="8673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65D72-B354-4E8C-AA72-CB56C6B72E56}">
      <dsp:nvSpPr>
        <dsp:cNvPr id="0" name=""/>
        <dsp:cNvSpPr/>
      </dsp:nvSpPr>
      <dsp:spPr>
        <a:xfrm rot="5400000">
          <a:off x="796837" y="1665072"/>
          <a:ext cx="1117776" cy="185995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90EE2-D358-44B8-A72C-3F8F60EB03A1}">
      <dsp:nvSpPr>
        <dsp:cNvPr id="0" name=""/>
        <dsp:cNvSpPr/>
      </dsp:nvSpPr>
      <dsp:spPr>
        <a:xfrm>
          <a:off x="610252" y="2220798"/>
          <a:ext cx="1679178" cy="147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场景确定</a:t>
          </a:r>
        </a:p>
      </dsp:txBody>
      <dsp:txXfrm>
        <a:off x="610252" y="2220798"/>
        <a:ext cx="1679178" cy="1471898"/>
      </dsp:txXfrm>
    </dsp:sp>
    <dsp:sp modelId="{22D7EA10-4255-457E-9BF9-8B82BC6589F4}">
      <dsp:nvSpPr>
        <dsp:cNvPr id="0" name=""/>
        <dsp:cNvSpPr/>
      </dsp:nvSpPr>
      <dsp:spPr>
        <a:xfrm>
          <a:off x="1972604" y="1528140"/>
          <a:ext cx="316826" cy="31682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4F295-D87D-4E4D-B250-302E2997B758}">
      <dsp:nvSpPr>
        <dsp:cNvPr id="0" name=""/>
        <dsp:cNvSpPr/>
      </dsp:nvSpPr>
      <dsp:spPr>
        <a:xfrm rot="5400000">
          <a:off x="2852479" y="1156401"/>
          <a:ext cx="1117776" cy="185995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AB884-703A-4F87-B99A-F675F407DF98}">
      <dsp:nvSpPr>
        <dsp:cNvPr id="0" name=""/>
        <dsp:cNvSpPr/>
      </dsp:nvSpPr>
      <dsp:spPr>
        <a:xfrm>
          <a:off x="2665894" y="1712127"/>
          <a:ext cx="1679178" cy="147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定义损失函数</a:t>
          </a:r>
        </a:p>
      </dsp:txBody>
      <dsp:txXfrm>
        <a:off x="2665894" y="1712127"/>
        <a:ext cx="1679178" cy="1471898"/>
      </dsp:txXfrm>
    </dsp:sp>
    <dsp:sp modelId="{A5F63300-BD0E-44B8-836A-207BC1109E52}">
      <dsp:nvSpPr>
        <dsp:cNvPr id="0" name=""/>
        <dsp:cNvSpPr/>
      </dsp:nvSpPr>
      <dsp:spPr>
        <a:xfrm>
          <a:off x="4028247" y="1019469"/>
          <a:ext cx="316826" cy="31682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1147F-681E-4877-AD2D-9F5A9EF972DC}">
      <dsp:nvSpPr>
        <dsp:cNvPr id="0" name=""/>
        <dsp:cNvSpPr/>
      </dsp:nvSpPr>
      <dsp:spPr>
        <a:xfrm rot="5400000">
          <a:off x="4908121" y="647731"/>
          <a:ext cx="1117776" cy="185995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9738B-2563-4718-85C2-7438C02B4C23}">
      <dsp:nvSpPr>
        <dsp:cNvPr id="0" name=""/>
        <dsp:cNvSpPr/>
      </dsp:nvSpPr>
      <dsp:spPr>
        <a:xfrm>
          <a:off x="4721537" y="1203457"/>
          <a:ext cx="1679178" cy="147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特征提取</a:t>
          </a:r>
        </a:p>
      </dsp:txBody>
      <dsp:txXfrm>
        <a:off x="4721537" y="1203457"/>
        <a:ext cx="1679178" cy="1471898"/>
      </dsp:txXfrm>
    </dsp:sp>
    <dsp:sp modelId="{D246C97D-B27D-4831-A6F1-CC5B7BF77E9F}">
      <dsp:nvSpPr>
        <dsp:cNvPr id="0" name=""/>
        <dsp:cNvSpPr/>
      </dsp:nvSpPr>
      <dsp:spPr>
        <a:xfrm>
          <a:off x="6083889" y="510799"/>
          <a:ext cx="316826" cy="31682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5A23B-1FA7-4EE5-B8C9-406CDC8A0C07}">
      <dsp:nvSpPr>
        <dsp:cNvPr id="0" name=""/>
        <dsp:cNvSpPr/>
      </dsp:nvSpPr>
      <dsp:spPr>
        <a:xfrm rot="5400000">
          <a:off x="6963764" y="139060"/>
          <a:ext cx="1117776" cy="185995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0814C-D7C0-4134-8372-E711A9FA43DC}">
      <dsp:nvSpPr>
        <dsp:cNvPr id="0" name=""/>
        <dsp:cNvSpPr/>
      </dsp:nvSpPr>
      <dsp:spPr>
        <a:xfrm>
          <a:off x="6777179" y="694786"/>
          <a:ext cx="1679178" cy="147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决定模型形式和参数</a:t>
          </a:r>
        </a:p>
      </dsp:txBody>
      <dsp:txXfrm>
        <a:off x="6777179" y="694786"/>
        <a:ext cx="1679178" cy="1471898"/>
      </dsp:txXfrm>
    </dsp:sp>
    <dsp:sp modelId="{58E9FE21-B8F1-4F66-86F8-F3DD1E37622F}">
      <dsp:nvSpPr>
        <dsp:cNvPr id="0" name=""/>
        <dsp:cNvSpPr/>
      </dsp:nvSpPr>
      <dsp:spPr>
        <a:xfrm>
          <a:off x="8139531" y="2128"/>
          <a:ext cx="316826" cy="31682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99CEB-51F5-4E6A-A371-9EBFED68A535}">
      <dsp:nvSpPr>
        <dsp:cNvPr id="0" name=""/>
        <dsp:cNvSpPr/>
      </dsp:nvSpPr>
      <dsp:spPr>
        <a:xfrm rot="5400000">
          <a:off x="9019406" y="-369610"/>
          <a:ext cx="1117776" cy="185995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5B973-FAD3-471B-9B8C-2273036A18DB}">
      <dsp:nvSpPr>
        <dsp:cNvPr id="0" name=""/>
        <dsp:cNvSpPr/>
      </dsp:nvSpPr>
      <dsp:spPr>
        <a:xfrm>
          <a:off x="8832821" y="186115"/>
          <a:ext cx="1679178" cy="147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模型评估</a:t>
          </a:r>
        </a:p>
      </dsp:txBody>
      <dsp:txXfrm>
        <a:off x="8832821" y="186115"/>
        <a:ext cx="1679178" cy="1471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734EAB-9FBF-461F-BF6B-35BBC20C60B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9383FC2-185F-4ADF-86B7-D25D3EBE40AA}" type="datetime1">
              <a:rPr lang="zh-CN" altLang="en-US" smtClean="0"/>
              <a:t>2020/12/1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A0038-7055-434C-B6C4-B8C69565C600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幻灯片分隔线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2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13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4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464874" y="4226449"/>
            <a:ext cx="0" cy="1276492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长方形 2" title="图案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endParaRPr lang="zh-CN" altLang="en-US" noProof="0" dirty="0"/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1956155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228600" lvl="0" indent="-228600"/>
            <a:endParaRPr lang="zh-CN" altLang="en-US" noProof="0" dirty="0"/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032600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4109045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5131" y="5185490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7" name="文本占位符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8" name="文本占位符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2</a:t>
            </a:r>
          </a:p>
        </p:txBody>
      </p:sp>
      <p:sp>
        <p:nvSpPr>
          <p:cNvPr id="39" name="文本占位符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3</a:t>
            </a:r>
          </a:p>
        </p:txBody>
      </p:sp>
      <p:sp>
        <p:nvSpPr>
          <p:cNvPr id="40" name="文本占位符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4</a:t>
            </a:r>
          </a:p>
        </p:txBody>
      </p:sp>
      <p:sp>
        <p:nvSpPr>
          <p:cNvPr id="41" name="文本占位符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5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5" title="图案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2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20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长方形 10" title="图案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2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WWW.WEBSITENAME.COM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布局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 title="图案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6" name="文本占位符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 title="图案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 </a:t>
            </a:r>
            <a:br>
              <a:rPr lang="zh-CN" altLang="en-US" noProof="0" dirty="0"/>
            </a:br>
            <a:r>
              <a:rPr lang="zh-CN" altLang="en-US" noProof="0" dirty="0"/>
              <a:t>添加标题</a:t>
            </a:r>
          </a:p>
        </p:txBody>
      </p:sp>
      <p:sp>
        <p:nvSpPr>
          <p:cNvPr id="9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 title="图案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zh-CN" altLang="en-US" sz="1400" b="0" i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 </a:t>
            </a:r>
            <a:br>
              <a:rPr lang="zh-CN" altLang="en-US" noProof="0" dirty="0"/>
            </a:br>
            <a:r>
              <a:rPr lang="zh-CN" altLang="en-US" noProof="0" dirty="0"/>
              <a:t>添加标题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 </a:t>
            </a:r>
            <a:br>
              <a:rPr lang="zh-CN" altLang="en-US" noProof="0" dirty="0"/>
            </a:br>
            <a:r>
              <a:rPr lang="zh-CN" altLang="en-US" noProof="0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包含图像的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 title="图案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11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240C2-616C-4E41-9EF7-BC95207388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563338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aseline="0">
                <a:latin typeface="Calibri" panose="020F0502020204030204" pitchFamily="34" charset="0"/>
                <a:ea typeface="黑体" panose="02010609060101010101" pitchFamily="49" charset="-122"/>
              </a:defRPr>
            </a:lvl1pPr>
            <a:lvl2pPr>
              <a:lnSpc>
                <a:spcPct val="120000"/>
              </a:lnSpc>
              <a:defRPr sz="2800" baseline="0"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>
              <a:lnSpc>
                <a:spcPct val="120000"/>
              </a:lnSpc>
              <a:defRPr sz="2400" baseline="0"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56502" y="5664200"/>
            <a:ext cx="4635497" cy="781984"/>
          </a:xfrm>
          <a:solidFill>
            <a:schemeClr val="accent1"/>
          </a:solidFill>
        </p:spPr>
        <p:txBody>
          <a:bodyPr lIns="274320" tIns="182880" rIns="182880" bIns="18288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556500" y="5664201"/>
            <a:ext cx="2" cy="78198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10">
            <a:extLst>
              <a:ext uri="{FF2B5EF4-FFF2-40B4-BE49-F238E27FC236}">
                <a16:creationId xmlns:a16="http://schemas.microsoft.com/office/drawing/2014/main" id="{D00C0329-6DEA-4948-9963-7B8E469F2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：形状 8">
            <a:extLst>
              <a:ext uri="{FF2B5EF4-FFF2-40B4-BE49-F238E27FC236}">
                <a16:creationId xmlns:a16="http://schemas.microsoft.com/office/drawing/2014/main" id="{1ACF7E13-A395-4D21-8649-FBCE3371D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5E8ECA8-5C33-4116-ADDB-E47F9F73E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500" y="67864"/>
            <a:ext cx="6362700" cy="343954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9144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3716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18288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240C2-616C-4E41-9EF7-BC95207388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563338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aseline="0">
                <a:latin typeface="Calibri" panose="020F0502020204030204" pitchFamily="34" charset="0"/>
                <a:ea typeface="黑体" panose="02010609060101010101" pitchFamily="49" charset="-122"/>
              </a:defRPr>
            </a:lvl1pPr>
            <a:lvl2pPr>
              <a:lnSpc>
                <a:spcPct val="120000"/>
              </a:lnSpc>
              <a:defRPr sz="2800" baseline="0"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>
              <a:lnSpc>
                <a:spcPct val="120000"/>
              </a:lnSpc>
              <a:defRPr sz="2400" baseline="0"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56502" y="5664200"/>
            <a:ext cx="4635497" cy="781984"/>
          </a:xfrm>
          <a:solidFill>
            <a:schemeClr val="accent1"/>
          </a:solidFill>
        </p:spPr>
        <p:txBody>
          <a:bodyPr lIns="274320" tIns="182880" rIns="182880" bIns="18288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10" name="长方形 10">
            <a:extLst>
              <a:ext uri="{FF2B5EF4-FFF2-40B4-BE49-F238E27FC236}">
                <a16:creationId xmlns:a16="http://schemas.microsoft.com/office/drawing/2014/main" id="{D00C0329-6DEA-4948-9963-7B8E469F2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：形状 8">
            <a:extLst>
              <a:ext uri="{FF2B5EF4-FFF2-40B4-BE49-F238E27FC236}">
                <a16:creationId xmlns:a16="http://schemas.microsoft.com/office/drawing/2014/main" id="{1ACF7E13-A395-4D21-8649-FBCE3371D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5E8ECA8-5C33-4116-ADDB-E47F9F73E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500" y="67864"/>
            <a:ext cx="6362700" cy="343954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9144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3716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18288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472040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布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布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布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布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 title="图案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WWW.WEBSITENAME.COM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 title="图案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3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图片占位符 5" title="图案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图片占位符 5" title="图案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2" name="图片占位符 5" title="图案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3" name="图片占位符 5" title="图案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24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椭圆形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椭圆形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椭圆形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0" name="图片占位符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包含图像的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5" title="图案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5" title="图案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5" title="图案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图片占位符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5" name="图片占位符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6" name="图片占位符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5" title="图案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5" title="图案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5" title="图案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 title="图案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7" name="文本占位符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9" name="文本占位符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21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 title="图案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 title="图案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长方形 27" title="图案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0" name="图片占位符 4" title="图案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图片占位符 4" title="图案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3" name="图片占位符 4" title="图案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6" name="长方形 25" title="图案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3" name="文本占位符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31" name="图片占位符 4" title="图案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2" name="长方形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7" name="形状 62" title="图案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包含图像的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4" name="图片占位符 3" title="图案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11" name="文本占位符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4" name="表格占位符 3" title="图案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 title="图案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6" title="图案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6" title="图案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6" title="图案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6" title="图案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4" title="图案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 title="图案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 title="图案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 title="图案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包含图像的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 title="图案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 title="图案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57" r:id="rId32"/>
    <p:sldLayoutId id="2147483731" r:id="rId33"/>
    <p:sldLayoutId id="2147483699" r:id="rId34"/>
    <p:sldLayoutId id="2147483732" r:id="rId35"/>
    <p:sldLayoutId id="2147483739" r:id="rId36"/>
    <p:sldLayoutId id="2147483740" r:id="rId37"/>
    <p:sldLayoutId id="2147483700" r:id="rId38"/>
    <p:sldLayoutId id="2147483741" r:id="rId39"/>
    <p:sldLayoutId id="2147483742" r:id="rId40"/>
    <p:sldLayoutId id="2147483696" r:id="rId41"/>
    <p:sldLayoutId id="2147483743" r:id="rId42"/>
    <p:sldLayoutId id="2147483744" r:id="rId43"/>
    <p:sldLayoutId id="2147483745" r:id="rId44"/>
    <p:sldLayoutId id="2147483705" r:id="rId45"/>
    <p:sldLayoutId id="2147483746" r:id="rId46"/>
    <p:sldLayoutId id="2147483687" r:id="rId47"/>
    <p:sldLayoutId id="2147483719" r:id="rId48"/>
    <p:sldLayoutId id="2147483720" r:id="rId49"/>
    <p:sldLayoutId id="2147483718" r:id="rId50"/>
    <p:sldLayoutId id="2147483721" r:id="rId51"/>
    <p:sldLayoutId id="2147483716" r:id="rId52"/>
    <p:sldLayoutId id="2147483722" r:id="rId53"/>
    <p:sldLayoutId id="2147483723" r:id="rId54"/>
    <p:sldLayoutId id="2147483753" r:id="rId55"/>
    <p:sldLayoutId id="2147483754" r:id="rId56"/>
    <p:sldLayoutId id="2147483755" r:id="rId57"/>
    <p:sldLayoutId id="2147483756" r:id="rId58"/>
    <p:sldLayoutId id="2147483725" r:id="rId59"/>
    <p:sldLayoutId id="2147483726" r:id="rId60"/>
    <p:sldLayoutId id="2147483675" r:id="rId61"/>
    <p:sldLayoutId id="2147483677" r:id="rId62"/>
    <p:sldLayoutId id="2147483729" r:id="rId63"/>
    <p:sldLayoutId id="2147483747" r:id="rId64"/>
    <p:sldLayoutId id="2147483728" r:id="rId6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toafu/article/details/8099845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kentwu305.blogspot.com/2010/04/blog-post_19.html" TargetMode="Externa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893719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.png"/><Relationship Id="rId5" Type="http://schemas.openxmlformats.org/officeDocument/2006/relationships/hyperlink" Target="https://blog.csdn.net/FCzhandu0/article/details/104943343" TargetMode="External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5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图片包含 游戏机, 蓝色&#10;&#10;描述已自动生成">
            <a:extLst>
              <a:ext uri="{FF2B5EF4-FFF2-40B4-BE49-F238E27FC236}">
                <a16:creationId xmlns:a16="http://schemas.microsoft.com/office/drawing/2014/main" id="{B942EABB-522E-43AE-8294-83A52B7437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8EAA6AD-17FD-4B97-A470-B252FED2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数据科学与工程导论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0E090A-E50E-45BB-A768-326B04667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Introduction to Data Science and Engineering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862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381134-1B1F-4692-B4D2-05492EA0AED5}"/>
              </a:ext>
            </a:extLst>
          </p:cNvPr>
          <p:cNvSpPr txBox="1"/>
          <p:nvPr/>
        </p:nvSpPr>
        <p:spPr>
          <a:xfrm>
            <a:off x="2336115" y="5789264"/>
            <a:ext cx="3445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如何计算</a:t>
            </a:r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PageRank</a:t>
            </a:r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值</a:t>
            </a:r>
          </a:p>
        </p:txBody>
      </p:sp>
      <p:graphicFrame>
        <p:nvGraphicFramePr>
          <p:cNvPr id="28" name="内容占位符 3">
            <a:extLst>
              <a:ext uri="{FF2B5EF4-FFF2-40B4-BE49-F238E27FC236}">
                <a16:creationId xmlns:a16="http://schemas.microsoft.com/office/drawing/2014/main" id="{0E25395A-AC59-4287-AD6D-A364B4C50A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497065"/>
              </p:ext>
            </p:extLst>
          </p:nvPr>
        </p:nvGraphicFramePr>
        <p:xfrm>
          <a:off x="1420392" y="1733166"/>
          <a:ext cx="693126" cy="3619125"/>
        </p:xfrm>
        <a:graphic>
          <a:graphicData uri="http://schemas.openxmlformats.org/drawingml/2006/table">
            <a:tbl>
              <a:tblPr/>
              <a:tblGrid>
                <a:gridCol w="693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 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9" name="Object 1">
            <a:extLst>
              <a:ext uri="{FF2B5EF4-FFF2-40B4-BE49-F238E27FC236}">
                <a16:creationId xmlns:a16="http://schemas.microsoft.com/office/drawing/2014/main" id="{8DE12E79-90FF-49A0-933F-504905185D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653613"/>
              </p:ext>
            </p:extLst>
          </p:nvPr>
        </p:nvGraphicFramePr>
        <p:xfrm>
          <a:off x="4256422" y="859687"/>
          <a:ext cx="2072023" cy="45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3" imgW="825480" imgH="190440" progId="">
                  <p:embed/>
                </p:oleObj>
              </mc:Choice>
              <mc:Fallback>
                <p:oleObj name="Equation" r:id="rId3" imgW="825480" imgH="190440" progId="">
                  <p:embed/>
                  <p:pic>
                    <p:nvPicPr>
                      <p:cNvPr id="18944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422" y="859687"/>
                        <a:ext cx="2072023" cy="45576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26">
            <a:extLst>
              <a:ext uri="{FF2B5EF4-FFF2-40B4-BE49-F238E27FC236}">
                <a16:creationId xmlns:a16="http://schemas.microsoft.com/office/drawing/2014/main" id="{72FF7CF2-0EB3-4F6B-86E1-AF00B7D18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446" y="859696"/>
            <a:ext cx="2072054" cy="52195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7925" tIns="38963" rIns="77925" bIns="38963">
            <a:spAutoFit/>
          </a:bodyPr>
          <a:lstStyle/>
          <a:p>
            <a:pPr algn="ctr">
              <a:lnSpc>
                <a:spcPct val="11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黑体" pitchFamily="2" charset="-122"/>
              </a:rPr>
              <a:t>幂迭代方法</a:t>
            </a:r>
          </a:p>
        </p:txBody>
      </p:sp>
      <p:sp>
        <p:nvSpPr>
          <p:cNvPr id="31" name="Line 33">
            <a:extLst>
              <a:ext uri="{FF2B5EF4-FFF2-40B4-BE49-F238E27FC236}">
                <a16:creationId xmlns:a16="http://schemas.microsoft.com/office/drawing/2014/main" id="{4D2B9087-5CF3-4C6A-826F-9BCD11193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927" y="1120671"/>
            <a:ext cx="599343" cy="0"/>
          </a:xfrm>
          <a:prstGeom prst="line">
            <a:avLst/>
          </a:prstGeom>
          <a:ln>
            <a:solidFill>
              <a:schemeClr val="tx2"/>
            </a:solidFill>
            <a:headEnd/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 lIns="77925" tIns="38963" rIns="77925" bIns="38963"/>
          <a:lstStyle/>
          <a:p>
            <a:endParaRPr lang="zh-CN" altLang="en-US">
              <a:latin typeface="+mj-lt"/>
            </a:endParaRP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CF5BBD5D-B802-435C-ABBF-3EC8FB357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170534"/>
              </p:ext>
            </p:extLst>
          </p:nvPr>
        </p:nvGraphicFramePr>
        <p:xfrm>
          <a:off x="2250219" y="1734345"/>
          <a:ext cx="693126" cy="3617946"/>
        </p:xfrm>
        <a:graphic>
          <a:graphicData uri="http://schemas.openxmlformats.org/drawingml/2006/table">
            <a:tbl>
              <a:tblPr/>
              <a:tblGrid>
                <a:gridCol w="693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 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B8DBA2B2-2396-436A-AE4A-CFF9A6496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02765"/>
              </p:ext>
            </p:extLst>
          </p:nvPr>
        </p:nvGraphicFramePr>
        <p:xfrm>
          <a:off x="3080046" y="1733165"/>
          <a:ext cx="693127" cy="3619125"/>
        </p:xfrm>
        <a:graphic>
          <a:graphicData uri="http://schemas.openxmlformats.org/drawingml/2006/table">
            <a:tbl>
              <a:tblPr/>
              <a:tblGrid>
                <a:gridCol w="69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 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921437D-9F36-44B3-95F6-837027263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243247"/>
              </p:ext>
            </p:extLst>
          </p:nvPr>
        </p:nvGraphicFramePr>
        <p:xfrm>
          <a:off x="3909873" y="1736245"/>
          <a:ext cx="3594588" cy="3616047"/>
        </p:xfrm>
        <a:graphic>
          <a:graphicData uri="http://schemas.openxmlformats.org/drawingml/2006/table">
            <a:tbl>
              <a:tblPr/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 </a:t>
                      </a:r>
                      <a:r>
                        <a:rPr kumimoji="0" lang="en-US" altLang="zh-CN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 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...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 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0.0278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...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0.06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0.1667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0.0833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...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0.0675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...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0.1667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...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0.0675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0.1667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0.1111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...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0.0975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0.1806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...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0.2025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0.0833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0.0972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...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0.18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0.0833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0.3333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...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0.295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B139A77F-1FD9-42B3-8328-5E36A94B8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701294"/>
              </p:ext>
            </p:extLst>
          </p:nvPr>
        </p:nvGraphicFramePr>
        <p:xfrm>
          <a:off x="7641161" y="1737424"/>
          <a:ext cx="966635" cy="3614868"/>
        </p:xfrm>
        <a:graphic>
          <a:graphicData uri="http://schemas.openxmlformats.org/drawingml/2006/table">
            <a:tbl>
              <a:tblPr/>
              <a:tblGrid>
                <a:gridCol w="96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6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 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6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0.0600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6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0.0675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6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0.0300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6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0.0675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6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0.0975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6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0.2025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6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0.1800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6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0.2950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29334" marR="29334" marT="23834" marB="238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7" name="Picture 12">
            <a:extLst>
              <a:ext uri="{FF2B5EF4-FFF2-40B4-BE49-F238E27FC236}">
                <a16:creationId xmlns:a16="http://schemas.microsoft.com/office/drawing/2014/main" id="{6421A6B0-86A3-45FD-AE8B-EDC0E8D7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17498" y="1737424"/>
            <a:ext cx="1740774" cy="35935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334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381134-1B1F-4692-B4D2-05492EA0AED5}"/>
              </a:ext>
            </a:extLst>
          </p:cNvPr>
          <p:cNvSpPr txBox="1"/>
          <p:nvPr/>
        </p:nvSpPr>
        <p:spPr>
          <a:xfrm>
            <a:off x="2554156" y="5793582"/>
            <a:ext cx="2397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PageRank </a:t>
            </a:r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算法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B859F01-8652-4260-A8BA-C1ED0870E82B}"/>
              </a:ext>
            </a:extLst>
          </p:cNvPr>
          <p:cNvSpPr txBox="1">
            <a:spLocks/>
          </p:cNvSpPr>
          <p:nvPr/>
        </p:nvSpPr>
        <p:spPr>
          <a:xfrm>
            <a:off x="664464" y="1780267"/>
            <a:ext cx="9040368" cy="264486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245434" tIns="92038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>
                <a:latin typeface="Calibri" panose="020F0502020204030204" pitchFamily="34" charset="0"/>
                <a:ea typeface="黑体" pitchFamily="2" charset="-122"/>
                <a:cs typeface="Times New Roman" pitchFamily="18" charset="0"/>
              </a:rPr>
              <a:t>第一步：将互联网作为一个有向图，并用邻接矩阵进行表示；</a:t>
            </a:r>
            <a:endParaRPr lang="en-US" altLang="zh-CN" sz="2400">
              <a:latin typeface="Calibri" panose="020F0502020204030204" pitchFamily="34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>
                <a:latin typeface="Calibri" panose="020F0502020204030204" pitchFamily="34" charset="0"/>
                <a:ea typeface="黑体" pitchFamily="2" charset="-122"/>
                <a:cs typeface="Times New Roman" pitchFamily="18" charset="0"/>
              </a:rPr>
              <a:t>第二步：将该邻接矩阵转换为超链接矩阵；</a:t>
            </a:r>
            <a:endParaRPr lang="en-US" altLang="zh-CN" sz="2400">
              <a:latin typeface="Calibri" panose="020F0502020204030204" pitchFamily="34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>
                <a:latin typeface="Calibri" panose="020F0502020204030204" pitchFamily="34" charset="0"/>
                <a:ea typeface="黑体" pitchFamily="2" charset="-122"/>
                <a:cs typeface="Times New Roman" pitchFamily="18" charset="0"/>
              </a:rPr>
              <a:t>第三步：求解该超链接矩阵的最大特征向量（如幂迭代法）；</a:t>
            </a:r>
            <a:endParaRPr lang="en-US" altLang="zh-CN" sz="2400">
              <a:latin typeface="Calibri" panose="020F0502020204030204" pitchFamily="34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>
                <a:latin typeface="Calibri" panose="020F0502020204030204" pitchFamily="34" charset="0"/>
                <a:ea typeface="黑体" pitchFamily="2" charset="-122"/>
                <a:cs typeface="Times New Roman" pitchFamily="18" charset="0"/>
              </a:rPr>
              <a:t>第四步：求得的特征向量中的值即为对应网页的</a:t>
            </a:r>
            <a:r>
              <a:rPr lang="en-US" altLang="zh-CN" sz="2400">
                <a:latin typeface="Calibri" panose="020F0502020204030204" pitchFamily="34" charset="0"/>
                <a:ea typeface="黑体" pitchFamily="2" charset="-122"/>
                <a:cs typeface="Times New Roman" pitchFamily="18" charset="0"/>
              </a:rPr>
              <a:t>PageRank</a:t>
            </a:r>
            <a:r>
              <a:rPr lang="zh-CN" altLang="en-US" sz="2400">
                <a:latin typeface="Calibri" panose="020F0502020204030204" pitchFamily="34" charset="0"/>
                <a:ea typeface="黑体" pitchFamily="2" charset="-122"/>
                <a:cs typeface="Times New Roman" pitchFamily="18" charset="0"/>
              </a:rPr>
              <a:t>值。</a:t>
            </a:r>
            <a:endParaRPr lang="zh-CN" altLang="en-US" sz="2400" dirty="0">
              <a:latin typeface="Calibri" panose="020F0502020204030204" pitchFamily="34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FA9D1DF-2E7C-4DF7-975B-46B7FFF76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7502" y="2440076"/>
            <a:ext cx="1769596" cy="13252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156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381134-1B1F-4692-B4D2-05492EA0AED5}"/>
              </a:ext>
            </a:extLst>
          </p:cNvPr>
          <p:cNvSpPr txBox="1"/>
          <p:nvPr/>
        </p:nvSpPr>
        <p:spPr>
          <a:xfrm>
            <a:off x="2554156" y="5793582"/>
            <a:ext cx="2397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PageRank </a:t>
            </a:r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算法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37E9E97-E2BC-4FBD-B972-07F5D9A37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764" y="903757"/>
            <a:ext cx="2709243" cy="1766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40CDDE-2543-4D7D-9224-97F0F895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764" y="3137275"/>
            <a:ext cx="2701131" cy="17662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6" name="Rectangle 17">
            <a:extLst>
              <a:ext uri="{FF2B5EF4-FFF2-40B4-BE49-F238E27FC236}">
                <a16:creationId xmlns:a16="http://schemas.microsoft.com/office/drawing/2014/main" id="{CC70700B-8BDE-474B-83BC-B0D74DC89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30" y="3484754"/>
            <a:ext cx="7657296" cy="107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algn="l">
              <a:lnSpc>
                <a:spcPct val="120000"/>
              </a:lnSpc>
              <a:spcBef>
                <a:spcPct val="40000"/>
              </a:spcBef>
              <a:buClr>
                <a:srgbClr val="C00000"/>
              </a:buClr>
              <a:buFont typeface="Wingdings" pitchFamily="2" charset="2"/>
              <a:buChar char="q"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黑体" pitchFamily="49" charset="-122"/>
                <a:cs typeface="Times New Roman" pitchFamily="18" charset="0"/>
              </a:rPr>
              <a:t>PageRank 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黑体" pitchFamily="49" charset="-122"/>
                <a:cs typeface="Times New Roman" pitchFamily="18" charset="0"/>
              </a:rPr>
              <a:t>算法中使用的数学知识包括：</a:t>
            </a:r>
            <a:r>
              <a:rPr lang="zh-CN" altLang="en-US" sz="2800" dirty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矩阵的性质、特征值和特征向量、幂迭代方法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黑体" pitchFamily="49" charset="-122"/>
                <a:cs typeface="Times New Roman" pitchFamily="18" charset="0"/>
              </a:rPr>
              <a:t>等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4F315660-2CA3-4B3A-839A-9CB00A1A5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30" y="924215"/>
            <a:ext cx="7415906" cy="107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algn="l">
              <a:lnSpc>
                <a:spcPct val="120000"/>
              </a:lnSpc>
              <a:spcBef>
                <a:spcPct val="40000"/>
              </a:spcBef>
              <a:buClr>
                <a:srgbClr val="C00000"/>
              </a:buClr>
              <a:buFont typeface="Wingdings" pitchFamily="2" charset="2"/>
              <a:buChar char="q"/>
            </a:pP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 这一漂亮的想法出自于</a:t>
            </a:r>
            <a:r>
              <a:rPr lang="en-US" altLang="zh-CN" sz="28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Stanford</a:t>
            </a: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大学</a:t>
            </a:r>
            <a:r>
              <a:rPr lang="en-US" altLang="zh-CN" sz="28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1998</a:t>
            </a: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年在读博士研究生</a:t>
            </a:r>
            <a:r>
              <a:rPr lang="en-US" altLang="zh-CN" sz="2800" i="1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Larry Page</a:t>
            </a: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和</a:t>
            </a:r>
            <a:r>
              <a:rPr lang="en-US" altLang="zh-CN" sz="2800" i="1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Sergey </a:t>
            </a:r>
            <a:r>
              <a:rPr lang="en-US" altLang="zh-CN" sz="2800" i="1" dirty="0" err="1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Brin</a:t>
            </a:r>
            <a:endParaRPr lang="zh-CN" altLang="en-US" sz="2800" dirty="0">
              <a:solidFill>
                <a:schemeClr val="tx2"/>
              </a:solidFill>
              <a:latin typeface="Calibri" panose="020F0502020204030204" pitchFamily="34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F44EB5-BC10-487E-98E4-6F8708652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30" y="2249994"/>
            <a:ext cx="7813254" cy="92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algn="l">
              <a:lnSpc>
                <a:spcPct val="120000"/>
              </a:lnSpc>
              <a:spcBef>
                <a:spcPct val="40000"/>
              </a:spcBef>
              <a:buClr>
                <a:srgbClr val="C00000"/>
              </a:buClr>
              <a:buFont typeface="Wingdings" pitchFamily="2" charset="2"/>
              <a:buChar char="q"/>
            </a:pP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第七次国际</a:t>
            </a:r>
            <a:r>
              <a:rPr lang="en-US" altLang="zh-CN" sz="24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World Wide Web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会议</a:t>
            </a:r>
            <a:r>
              <a:rPr lang="en-US" altLang="zh-CN" sz="24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(WWW’98)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上的论文   </a:t>
            </a:r>
            <a:r>
              <a:rPr lang="en-US" altLang="zh-CN" sz="2400" i="1" u="sng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The PageRank citation ranking</a:t>
            </a:r>
            <a:r>
              <a:rPr lang="zh-CN" altLang="en-US" sz="2400" i="1" u="sng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2400" i="1" u="sng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  <a:cs typeface="Times New Roman" pitchFamily="18" charset="0"/>
              </a:rPr>
              <a:t>Bringing order to the Web</a:t>
            </a:r>
            <a:endParaRPr lang="zh-CN" altLang="en-US" sz="2400" i="1" u="sng" dirty="0">
              <a:solidFill>
                <a:schemeClr val="tx2"/>
              </a:solidFill>
              <a:latin typeface="Calibri" panose="020F0502020204030204" pitchFamily="34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1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381134-1B1F-4692-B4D2-05492EA0AED5}"/>
              </a:ext>
            </a:extLst>
          </p:cNvPr>
          <p:cNvSpPr txBox="1"/>
          <p:nvPr/>
        </p:nvSpPr>
        <p:spPr>
          <a:xfrm>
            <a:off x="2942371" y="57935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参考文献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B2F492D-401C-49B6-B9A7-0C885368B9B0}"/>
              </a:ext>
            </a:extLst>
          </p:cNvPr>
          <p:cNvSpPr txBox="1">
            <a:spLocks/>
          </p:cNvSpPr>
          <p:nvPr/>
        </p:nvSpPr>
        <p:spPr>
          <a:xfrm>
            <a:off x="493302" y="1370856"/>
            <a:ext cx="11162250" cy="3530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800">
                <a:latin typeface="Calibri" panose="020F0502020204030204" pitchFamily="34" charset="0"/>
                <a:ea typeface="宋体" charset="-122"/>
              </a:rPr>
              <a:t>L. Page, S. Brin, R. Motwani, T. Winograd, </a:t>
            </a:r>
            <a:r>
              <a:rPr lang="en-US" altLang="zh-CN" sz="2800" u="sng">
                <a:latin typeface="Calibri" panose="020F0502020204030204" pitchFamily="34" charset="0"/>
                <a:ea typeface="宋体" charset="-122"/>
              </a:rPr>
              <a:t>The PageRank Citation Ranking: Bringing Order to the Web</a:t>
            </a:r>
            <a:r>
              <a:rPr lang="en-US" altLang="zh-CN" sz="2800">
                <a:latin typeface="Calibri" panose="020F0502020204030204" pitchFamily="34" charset="0"/>
                <a:ea typeface="宋体" charset="-122"/>
              </a:rPr>
              <a:t>, </a:t>
            </a:r>
            <a:r>
              <a:rPr lang="en-US" altLang="zh-CN" sz="2800" i="1">
                <a:latin typeface="Calibri" panose="020F0502020204030204" pitchFamily="34" charset="0"/>
                <a:ea typeface="宋体" charset="-122"/>
              </a:rPr>
              <a:t>Technical Report</a:t>
            </a:r>
            <a:r>
              <a:rPr lang="en-US" altLang="zh-CN" sz="2800">
                <a:latin typeface="Calibri" panose="020F0502020204030204" pitchFamily="34" charset="0"/>
                <a:ea typeface="宋体" charset="-122"/>
              </a:rPr>
              <a:t>, Stanford University, 1998.</a:t>
            </a:r>
          </a:p>
          <a:p>
            <a:pPr>
              <a:spcAft>
                <a:spcPts val="600"/>
              </a:spcAft>
            </a:pPr>
            <a:r>
              <a:rPr lang="en-US" altLang="zh-CN" sz="2800">
                <a:latin typeface="Calibri" panose="020F0502020204030204" pitchFamily="34" charset="0"/>
                <a:ea typeface="宋体" charset="-122"/>
              </a:rPr>
              <a:t>K. Bryan, T. Leise, </a:t>
            </a:r>
            <a:r>
              <a:rPr lang="en-US" altLang="zh-CN" sz="2800" u="sng">
                <a:solidFill>
                  <a:srgbClr val="C00000"/>
                </a:solidFill>
                <a:latin typeface="Calibri" panose="020F0502020204030204" pitchFamily="34" charset="0"/>
                <a:ea typeface="宋体" charset="-122"/>
              </a:rPr>
              <a:t>The $25,000,000,000 eigenvector: The linear algebra behind Google</a:t>
            </a:r>
            <a:r>
              <a:rPr lang="en-US" altLang="zh-CN" sz="2800">
                <a:latin typeface="Calibri" panose="020F0502020204030204" pitchFamily="34" charset="0"/>
                <a:ea typeface="宋体" charset="-122"/>
              </a:rPr>
              <a:t>, </a:t>
            </a:r>
            <a:r>
              <a:rPr lang="en-US" altLang="zh-CN" sz="2800" i="1">
                <a:latin typeface="Calibri" panose="020F0502020204030204" pitchFamily="34" charset="0"/>
                <a:ea typeface="宋体" charset="-122"/>
              </a:rPr>
              <a:t>SIAM Review</a:t>
            </a:r>
            <a:r>
              <a:rPr lang="en-US" altLang="zh-CN" sz="2800">
                <a:latin typeface="Calibri" panose="020F0502020204030204" pitchFamily="34" charset="0"/>
                <a:ea typeface="宋体" charset="-122"/>
              </a:rPr>
              <a:t>, 48 (3), 569-81, 2006.</a:t>
            </a:r>
            <a:endParaRPr lang="zh-CN" altLang="zh-CN" sz="2800">
              <a:latin typeface="Calibri" panose="020F0502020204030204" pitchFamily="34" charset="0"/>
              <a:ea typeface="宋体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800">
                <a:latin typeface="Calibri" panose="020F0502020204030204" pitchFamily="34" charset="0"/>
                <a:ea typeface="宋体" charset="-122"/>
              </a:rPr>
              <a:t>P. Berkin, </a:t>
            </a:r>
            <a:r>
              <a:rPr lang="en-US" altLang="zh-CN" sz="2800" u="sng">
                <a:latin typeface="Calibri" panose="020F0502020204030204" pitchFamily="34" charset="0"/>
                <a:ea typeface="宋体" charset="-122"/>
              </a:rPr>
              <a:t>A survey on PageRank computing</a:t>
            </a:r>
            <a:r>
              <a:rPr lang="en-US" altLang="zh-CN" sz="2800">
                <a:latin typeface="Calibri" panose="020F0502020204030204" pitchFamily="34" charset="0"/>
                <a:ea typeface="宋体" charset="-122"/>
              </a:rPr>
              <a:t>, </a:t>
            </a:r>
            <a:r>
              <a:rPr lang="en-US" altLang="zh-CN" sz="2800" i="1">
                <a:latin typeface="Calibri" panose="020F0502020204030204" pitchFamily="34" charset="0"/>
                <a:ea typeface="宋体" charset="-122"/>
              </a:rPr>
              <a:t>Internet Mathematics</a:t>
            </a:r>
            <a:r>
              <a:rPr lang="en-US" altLang="zh-CN" sz="2800">
                <a:latin typeface="Calibri" panose="020F0502020204030204" pitchFamily="34" charset="0"/>
                <a:ea typeface="宋体" charset="-122"/>
              </a:rPr>
              <a:t>, 2:73–120, 2005.</a:t>
            </a:r>
            <a:endParaRPr lang="en-US" altLang="zh-CN" sz="2800" dirty="0">
              <a:latin typeface="Calibri" panose="020F0502020204030204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38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99381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数据科学的数学基础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334234"/>
            <a:ext cx="4801847" cy="755650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概率与统计基础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674653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统计建模：线性回归模型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1042583"/>
            <a:ext cx="741082" cy="7556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83002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342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565070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</a:rPr>
              <a:t>10 </a:t>
            </a:r>
            <a:r>
              <a:rPr lang="zh-CN" altLang="en-US" sz="2400" dirty="0">
                <a:solidFill>
                  <a:schemeClr val="bg1"/>
                </a:solidFill>
              </a:rPr>
              <a:t>章</a:t>
            </a: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统计分析的原理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5015072"/>
            <a:ext cx="4801847" cy="755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数据分析的工具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0638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数据科学的数学基础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7D81451C-D69B-4076-BF48-99E7B85FDE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304866"/>
              </p:ext>
            </p:extLst>
          </p:nvPr>
        </p:nvGraphicFramePr>
        <p:xfrm>
          <a:off x="962406" y="865630"/>
          <a:ext cx="10267188" cy="4559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9138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00B0B5C-2D76-4E0C-8993-03185FF2088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zh-CN" altLang="zh-CN" sz="2800" dirty="0">
                <a:solidFill>
                  <a:srgbClr val="C00000"/>
                </a:solidFill>
              </a:rPr>
              <a:t>矩阵（</a:t>
            </a:r>
            <a:r>
              <a:rPr lang="en-US" altLang="zh-CN" sz="2800" dirty="0">
                <a:solidFill>
                  <a:srgbClr val="C00000"/>
                </a:solidFill>
              </a:rPr>
              <a:t>Matrix</a:t>
            </a:r>
            <a:r>
              <a:rPr lang="zh-CN" altLang="zh-CN" sz="2800" dirty="0">
                <a:solidFill>
                  <a:srgbClr val="C00000"/>
                </a:solidFill>
              </a:rPr>
              <a:t>）</a:t>
            </a:r>
            <a:r>
              <a:rPr lang="zh-CN" altLang="zh-CN" sz="2800" dirty="0"/>
              <a:t>是一个按照长方阵列排列的复数或实数集合。涉及到的机器学习应用有</a:t>
            </a:r>
            <a:r>
              <a:rPr lang="en-US" altLang="zh-CN" sz="2800" dirty="0"/>
              <a:t>SVD</a:t>
            </a:r>
            <a:r>
              <a:rPr lang="zh-CN" altLang="zh-CN" sz="2800" dirty="0"/>
              <a:t>、</a:t>
            </a:r>
            <a:r>
              <a:rPr lang="en-US" altLang="zh-CN" sz="2800" dirty="0"/>
              <a:t>PCA</a:t>
            </a:r>
            <a:r>
              <a:rPr lang="zh-CN" altLang="zh-CN" sz="2800" dirty="0"/>
              <a:t>、最小二乘法、共轭梯度法等。</a:t>
            </a:r>
            <a:endParaRPr lang="en-US" altLang="zh-CN" sz="2800" dirty="0"/>
          </a:p>
          <a:p>
            <a:r>
              <a:rPr lang="zh-CN" altLang="zh-CN" sz="2800" dirty="0">
                <a:solidFill>
                  <a:srgbClr val="C00000"/>
                </a:solidFill>
              </a:rPr>
              <a:t>线性代数</a:t>
            </a:r>
            <a:r>
              <a:rPr lang="zh-CN" altLang="zh-CN" sz="2800" dirty="0"/>
              <a:t>是研究向量、向量空间、线性变换等内容的数学分支。向量是线性代数最基本的内容。中学时，数学书告诉我们向量是空间（通常是二维的坐标系）中的一个箭头，它有方向和数值。在数据科学家眼中，向量是有序的数字列表。线性代数是围绕向量加法和乘法展开的。</a:t>
            </a:r>
            <a:endParaRPr lang="en-US" altLang="zh-CN" sz="2800" dirty="0"/>
          </a:p>
          <a:p>
            <a:r>
              <a:rPr lang="zh-CN" altLang="zh-CN" sz="2800" dirty="0"/>
              <a:t>矩阵和线性代数是一体的，矩阵是描述线性代数的参数。它们构成了</a:t>
            </a:r>
            <a:r>
              <a:rPr lang="zh-CN" altLang="en-US" sz="2800" dirty="0"/>
              <a:t>数据科学</a:t>
            </a:r>
            <a:r>
              <a:rPr lang="zh-CN" altLang="zh-CN" sz="2800" dirty="0"/>
              <a:t>的庞大基石。</a:t>
            </a:r>
            <a:endParaRPr lang="zh-CN" altLang="en-US" sz="28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矩阵和线性代数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</p:spTree>
    <p:extLst>
      <p:ext uri="{BB962C8B-B14F-4D97-AF65-F5344CB8AC3E}">
        <p14:creationId xmlns:p14="http://schemas.microsoft.com/office/powerpoint/2010/main" val="1527721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矩阵和线性代数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395F948F-A0A7-4646-B81D-1805E4A84F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2228942"/>
              </p:ext>
            </p:extLst>
          </p:nvPr>
        </p:nvGraphicFramePr>
        <p:xfrm>
          <a:off x="0" y="2851008"/>
          <a:ext cx="3868928" cy="1895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3" descr="C:\Users\Administrator\Desktop\Dota-2(4x3)1-1.png">
            <a:extLst>
              <a:ext uri="{FF2B5EF4-FFF2-40B4-BE49-F238E27FC236}">
                <a16:creationId xmlns:a16="http://schemas.microsoft.com/office/drawing/2014/main" id="{580841E4-3B8E-40D4-AFAE-2BD2F6A8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522" y="1099647"/>
            <a:ext cx="2438400" cy="1828800"/>
          </a:xfrm>
          <a:prstGeom prst="rect">
            <a:avLst/>
          </a:prstGeom>
          <a:noFill/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5860246-5D0A-4F2D-8336-B98C26731CD1}"/>
              </a:ext>
            </a:extLst>
          </p:cNvPr>
          <p:cNvSpPr/>
          <p:nvPr/>
        </p:nvSpPr>
        <p:spPr>
          <a:xfrm>
            <a:off x="4579365" y="1085088"/>
            <a:ext cx="1667766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智力：</a:t>
            </a:r>
            <a:r>
              <a:rPr lang="en-US" altLang="zh-CN" sz="2400" dirty="0"/>
              <a:t>10</a:t>
            </a:r>
            <a:endParaRPr lang="zh-CN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F48322D-D223-4C76-AE05-F6ECE7D82744}"/>
              </a:ext>
            </a:extLst>
          </p:cNvPr>
          <p:cNvSpPr/>
          <p:nvPr/>
        </p:nvSpPr>
        <p:spPr>
          <a:xfrm>
            <a:off x="6458712" y="1085088"/>
            <a:ext cx="1667766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敏捷：</a:t>
            </a:r>
            <a:r>
              <a:rPr lang="en-US" altLang="zh-CN" sz="2400" dirty="0"/>
              <a:t>6</a:t>
            </a:r>
            <a:endParaRPr lang="zh-CN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918E64E-B938-4FCF-B69F-6C5960DC33BC}"/>
              </a:ext>
            </a:extLst>
          </p:cNvPr>
          <p:cNvSpPr/>
          <p:nvPr/>
        </p:nvSpPr>
        <p:spPr>
          <a:xfrm>
            <a:off x="8338059" y="1085088"/>
            <a:ext cx="1667766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力量：</a:t>
            </a:r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8AE3F723-1C03-4BA3-B753-82689C1207EE}"/>
              </a:ext>
            </a:extLst>
          </p:cNvPr>
          <p:cNvSpPr/>
          <p:nvPr/>
        </p:nvSpPr>
        <p:spPr>
          <a:xfrm>
            <a:off x="11016212" y="1037163"/>
            <a:ext cx="914400" cy="612648"/>
          </a:xfrm>
          <a:prstGeom prst="wedgeRectCallout">
            <a:avLst>
              <a:gd name="adj1" fmla="val -84833"/>
              <a:gd name="adj2" fmla="val -317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298C967-FE4A-4DEC-B43F-AB7DE6E1E923}"/>
              </a:ext>
            </a:extLst>
          </p:cNvPr>
          <p:cNvSpPr/>
          <p:nvPr/>
        </p:nvSpPr>
        <p:spPr>
          <a:xfrm>
            <a:off x="4579364" y="1999488"/>
            <a:ext cx="2977138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英雄</a:t>
            </a:r>
            <a:r>
              <a:rPr lang="en-US" altLang="zh-CN" sz="2400" dirty="0"/>
              <a:t>A</a:t>
            </a:r>
            <a:r>
              <a:rPr lang="zh-CN" altLang="en-US" sz="2400" dirty="0"/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(10</a:t>
            </a:r>
            <a:r>
              <a:rPr lang="zh-CN" altLang="en-US" sz="2400" dirty="0"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sym typeface="Wingdings" panose="05000000000000000000" pitchFamily="2" charset="2"/>
              </a:rPr>
              <a:t>6</a:t>
            </a:r>
            <a:r>
              <a:rPr lang="zh-CN" altLang="en-US" sz="2400" dirty="0"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sym typeface="Wingdings" panose="05000000000000000000" pitchFamily="2" charset="2"/>
              </a:rPr>
              <a:t>2)</a:t>
            </a:r>
            <a:endParaRPr lang="zh-CN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91127FB-967A-4DAB-A4F3-534AB86EF452}"/>
              </a:ext>
            </a:extLst>
          </p:cNvPr>
          <p:cNvSpPr/>
          <p:nvPr/>
        </p:nvSpPr>
        <p:spPr>
          <a:xfrm>
            <a:off x="4585450" y="2693838"/>
            <a:ext cx="2977138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英雄</a:t>
            </a:r>
            <a:r>
              <a:rPr lang="en-US" altLang="zh-CN" sz="2400" dirty="0"/>
              <a:t>B</a:t>
            </a:r>
            <a:r>
              <a:rPr lang="zh-CN" altLang="en-US" sz="2400" dirty="0"/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(3</a:t>
            </a:r>
            <a:r>
              <a:rPr lang="zh-CN" altLang="en-US" sz="2400" dirty="0"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sym typeface="Wingdings" panose="05000000000000000000" pitchFamily="2" charset="2"/>
              </a:rPr>
              <a:t>4</a:t>
            </a:r>
            <a:r>
              <a:rPr lang="zh-CN" altLang="en-US" sz="2400" dirty="0"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sym typeface="Wingdings" panose="05000000000000000000" pitchFamily="2" charset="2"/>
              </a:rPr>
              <a:t>10)</a:t>
            </a:r>
            <a:endParaRPr lang="zh-CN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63A4A0-2A74-44CA-B8C5-23EF9AE34A74}"/>
              </a:ext>
            </a:extLst>
          </p:cNvPr>
          <p:cNvSpPr/>
          <p:nvPr/>
        </p:nvSpPr>
        <p:spPr>
          <a:xfrm>
            <a:off x="4576315" y="3427820"/>
            <a:ext cx="2980187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英雄</a:t>
            </a:r>
            <a:r>
              <a:rPr lang="en-US" altLang="zh-CN" sz="2400" dirty="0"/>
              <a:t>C</a:t>
            </a:r>
            <a:r>
              <a:rPr lang="zh-CN" altLang="en-US" sz="2400" dirty="0"/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(5</a:t>
            </a:r>
            <a:r>
              <a:rPr lang="zh-CN" altLang="en-US" sz="2400" dirty="0"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sym typeface="Wingdings" panose="05000000000000000000" pitchFamily="2" charset="2"/>
              </a:rPr>
              <a:t>10</a:t>
            </a:r>
            <a:r>
              <a:rPr lang="zh-CN" altLang="en-US" sz="2400" dirty="0"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sym typeface="Wingdings" panose="05000000000000000000" pitchFamily="2" charset="2"/>
              </a:rPr>
              <a:t>4)</a:t>
            </a:r>
            <a:endParaRPr lang="zh-CN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5ACE5A-DB25-47C0-B2FA-C6E81DBE14CF}"/>
              </a:ext>
            </a:extLst>
          </p:cNvPr>
          <p:cNvSpPr/>
          <p:nvPr/>
        </p:nvSpPr>
        <p:spPr>
          <a:xfrm>
            <a:off x="4552347" y="4161802"/>
            <a:ext cx="2977138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英雄</a:t>
            </a:r>
            <a:r>
              <a:rPr lang="en-US" altLang="zh-CN" sz="2400" dirty="0"/>
              <a:t>D</a:t>
            </a:r>
            <a:r>
              <a:rPr lang="zh-CN" altLang="en-US" sz="2400" dirty="0"/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(6</a:t>
            </a:r>
            <a:r>
              <a:rPr lang="zh-CN" altLang="en-US" sz="2400" dirty="0"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sym typeface="Wingdings" panose="05000000000000000000" pitchFamily="2" charset="2"/>
              </a:rPr>
              <a:t>9</a:t>
            </a:r>
            <a:r>
              <a:rPr lang="zh-CN" altLang="en-US" sz="2400" dirty="0"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sym typeface="Wingdings" panose="05000000000000000000" pitchFamily="2" charset="2"/>
              </a:rPr>
              <a:t>5)</a:t>
            </a:r>
            <a:endParaRPr lang="zh-CN" altLang="en-US" sz="2400" dirty="0"/>
          </a:p>
        </p:txBody>
      </p:sp>
      <p:sp>
        <p:nvSpPr>
          <p:cNvPr id="33" name="对话气泡: 矩形 32">
            <a:extLst>
              <a:ext uri="{FF2B5EF4-FFF2-40B4-BE49-F238E27FC236}">
                <a16:creationId xmlns:a16="http://schemas.microsoft.com/office/drawing/2014/main" id="{4E1E3E3D-03FB-495D-820F-C7845791B368}"/>
              </a:ext>
            </a:extLst>
          </p:cNvPr>
          <p:cNvSpPr/>
          <p:nvPr/>
        </p:nvSpPr>
        <p:spPr>
          <a:xfrm>
            <a:off x="5539775" y="5149622"/>
            <a:ext cx="914400" cy="612648"/>
          </a:xfrm>
          <a:prstGeom prst="wedgeRectCallout">
            <a:avLst>
              <a:gd name="adj1" fmla="val -14166"/>
              <a:gd name="adj2" fmla="val -8078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F07E7F7-2F6E-4252-AE01-731BD38E8FFB}"/>
                  </a:ext>
                </a:extLst>
              </p:cNvPr>
              <p:cNvSpPr txBox="1"/>
              <p:nvPr/>
            </p:nvSpPr>
            <p:spPr>
              <a:xfrm>
                <a:off x="8693158" y="2426717"/>
                <a:ext cx="2625334" cy="1814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F07E7F7-2F6E-4252-AE01-731BD38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8" y="2426717"/>
                <a:ext cx="2625334" cy="18142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对话气泡: 矩形 40">
            <a:extLst>
              <a:ext uri="{FF2B5EF4-FFF2-40B4-BE49-F238E27FC236}">
                <a16:creationId xmlns:a16="http://schemas.microsoft.com/office/drawing/2014/main" id="{4B2CB762-D57E-4078-B97C-36B5BCF3CE95}"/>
              </a:ext>
            </a:extLst>
          </p:cNvPr>
          <p:cNvSpPr/>
          <p:nvPr/>
        </p:nvSpPr>
        <p:spPr>
          <a:xfrm>
            <a:off x="11016212" y="4538589"/>
            <a:ext cx="914400" cy="612648"/>
          </a:xfrm>
          <a:prstGeom prst="wedgeRectCallout">
            <a:avLst>
              <a:gd name="adj1" fmla="val -43500"/>
              <a:gd name="adj2" fmla="val -8675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矩阵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BC69794-E3CD-4F1A-9FD9-86A6EC653E71}"/>
              </a:ext>
            </a:extLst>
          </p:cNvPr>
          <p:cNvCxnSpPr>
            <a:cxnSpLocks/>
          </p:cNvCxnSpPr>
          <p:nvPr/>
        </p:nvCxnSpPr>
        <p:spPr>
          <a:xfrm>
            <a:off x="5875029" y="1568287"/>
            <a:ext cx="331775" cy="5896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D722794-71DB-43AB-9504-A6E96AB4C455}"/>
              </a:ext>
            </a:extLst>
          </p:cNvPr>
          <p:cNvCxnSpPr>
            <a:cxnSpLocks/>
          </p:cNvCxnSpPr>
          <p:nvPr/>
        </p:nvCxnSpPr>
        <p:spPr>
          <a:xfrm flipH="1">
            <a:off x="6676737" y="1527856"/>
            <a:ext cx="954509" cy="5760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91DBCC7-4D7A-4317-B2A0-5046A3502EC3}"/>
              </a:ext>
            </a:extLst>
          </p:cNvPr>
          <p:cNvCxnSpPr>
            <a:cxnSpLocks/>
          </p:cNvCxnSpPr>
          <p:nvPr/>
        </p:nvCxnSpPr>
        <p:spPr>
          <a:xfrm flipH="1">
            <a:off x="7329473" y="1534690"/>
            <a:ext cx="2168095" cy="60962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0ABCFB3-A45D-43E0-AB3B-57EC7C38CACE}"/>
              </a:ext>
            </a:extLst>
          </p:cNvPr>
          <p:cNvCxnSpPr>
            <a:cxnSpLocks/>
          </p:cNvCxnSpPr>
          <p:nvPr/>
        </p:nvCxnSpPr>
        <p:spPr>
          <a:xfrm>
            <a:off x="7428148" y="2354501"/>
            <a:ext cx="1258924" cy="2923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9441C71-CA03-4574-93D3-DD11CCBCAB0E}"/>
              </a:ext>
            </a:extLst>
          </p:cNvPr>
          <p:cNvCxnSpPr>
            <a:cxnSpLocks/>
          </p:cNvCxnSpPr>
          <p:nvPr/>
        </p:nvCxnSpPr>
        <p:spPr>
          <a:xfrm>
            <a:off x="7495368" y="2928447"/>
            <a:ext cx="1191704" cy="1407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2271AE6-9314-483D-8B07-BF1CFDC0B270}"/>
              </a:ext>
            </a:extLst>
          </p:cNvPr>
          <p:cNvCxnSpPr>
            <a:cxnSpLocks/>
          </p:cNvCxnSpPr>
          <p:nvPr/>
        </p:nvCxnSpPr>
        <p:spPr>
          <a:xfrm flipV="1">
            <a:off x="7434234" y="3634667"/>
            <a:ext cx="1258924" cy="744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92E1FAE-DFCD-416E-B4F7-1748258848A9}"/>
              </a:ext>
            </a:extLst>
          </p:cNvPr>
          <p:cNvCxnSpPr>
            <a:cxnSpLocks/>
          </p:cNvCxnSpPr>
          <p:nvPr/>
        </p:nvCxnSpPr>
        <p:spPr>
          <a:xfrm flipV="1">
            <a:off x="7481860" y="4195499"/>
            <a:ext cx="1161526" cy="2337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37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关系代数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8832A6B2-B071-4516-A8EA-5C06DB531841}"/>
              </a:ext>
            </a:extLst>
          </p:cNvPr>
          <p:cNvSpPr txBox="1">
            <a:spLocks/>
          </p:cNvSpPr>
          <p:nvPr/>
        </p:nvSpPr>
        <p:spPr>
          <a:xfrm>
            <a:off x="571500" y="919735"/>
            <a:ext cx="9906000" cy="242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它是一种抽象的查询语言。基本的代数运算有选择、投影、集合并、集合差、笛卡尔积和更名。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关系型数据库就是以关系代数为基础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，</a:t>
            </a:r>
            <a:r>
              <a: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在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SQL</a:t>
            </a:r>
            <a:r>
              <a: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语言中都能找到关系代数相应的计算。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D53FE09-B0B6-4094-805E-B0651777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0162" y="3340608"/>
            <a:ext cx="5296397" cy="3233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6572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关系代数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1D64559-2C07-475C-BF67-2B6BF2485323}"/>
              </a:ext>
            </a:extLst>
          </p:cNvPr>
          <p:cNvSpPr txBox="1">
            <a:spLocks/>
          </p:cNvSpPr>
          <p:nvPr/>
        </p:nvSpPr>
        <p:spPr>
          <a:xfrm>
            <a:off x="1981200" y="780105"/>
            <a:ext cx="82296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altLang="zh-CN" sz="3600" b="0" dirty="0"/>
              <a:t>The </a:t>
            </a:r>
            <a:r>
              <a:rPr lang="en-US" altLang="zh-CN" sz="3600" b="0" dirty="0">
                <a:solidFill>
                  <a:srgbClr val="C00000"/>
                </a:solidFill>
              </a:rPr>
              <a:t>SELECT</a:t>
            </a:r>
            <a:r>
              <a:rPr lang="en-US" altLang="zh-CN" sz="3600" b="0" dirty="0"/>
              <a:t> operation</a:t>
            </a:r>
            <a:endParaRPr lang="zh-CN" altLang="en-US" sz="3600" b="0" dirty="0"/>
          </a:p>
        </p:txBody>
      </p:sp>
      <p:pic>
        <p:nvPicPr>
          <p:cNvPr id="9" name="Picture 3" descr="fig_09_08">
            <a:extLst>
              <a:ext uri="{FF2B5EF4-FFF2-40B4-BE49-F238E27FC236}">
                <a16:creationId xmlns:a16="http://schemas.microsoft.com/office/drawing/2014/main" id="{08EF26FB-1B8C-41A3-90F8-D73140FAF46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981200" y="1637355"/>
            <a:ext cx="7351080" cy="383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368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7364FE-DAC3-4B47-AB46-B005FBBE99FA}"/>
              </a:ext>
            </a:extLst>
          </p:cNvPr>
          <p:cNvSpPr txBox="1"/>
          <p:nvPr/>
        </p:nvSpPr>
        <p:spPr>
          <a:xfrm>
            <a:off x="5626608" y="29626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47BCFFD-9D99-4D6C-8D6D-EF5703710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1584" y="378053"/>
            <a:ext cx="2464676" cy="184579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A9699E6-675F-4F50-837A-0A5C689B55B5}"/>
              </a:ext>
            </a:extLst>
          </p:cNvPr>
          <p:cNvGrpSpPr/>
          <p:nvPr/>
        </p:nvGrpSpPr>
        <p:grpSpPr>
          <a:xfrm>
            <a:off x="571500" y="856186"/>
            <a:ext cx="8811923" cy="4489938"/>
            <a:chOff x="530798" y="1121965"/>
            <a:chExt cx="8047892" cy="3754041"/>
          </a:xfrm>
        </p:grpSpPr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DDB4C525-18B6-4806-A7F0-9821685FB9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798" y="1160065"/>
              <a:ext cx="2438400" cy="2917032"/>
              <a:chOff x="288" y="1334"/>
              <a:chExt cx="1536" cy="2450"/>
            </a:xfrm>
          </p:grpSpPr>
          <p:grpSp>
            <p:nvGrpSpPr>
              <p:cNvPr id="59" name="Group 4">
                <a:extLst>
                  <a:ext uri="{FF2B5EF4-FFF2-40B4-BE49-F238E27FC236}">
                    <a16:creationId xmlns:a16="http://schemas.microsoft.com/office/drawing/2014/main" id="{51E3FA7A-D415-46BA-AF33-E6DD116BC9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334"/>
                <a:ext cx="1536" cy="2122"/>
                <a:chOff x="384" y="2102"/>
                <a:chExt cx="1536" cy="2122"/>
              </a:xfrm>
            </p:grpSpPr>
            <p:sp>
              <p:nvSpPr>
                <p:cNvPr id="61" name="Rectangle 5">
                  <a:extLst>
                    <a:ext uri="{FF2B5EF4-FFF2-40B4-BE49-F238E27FC236}">
                      <a16:creationId xmlns:a16="http://schemas.microsoft.com/office/drawing/2014/main" id="{3287016A-F947-463A-BA0F-6E1262AB2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4" y="2102"/>
                  <a:ext cx="288" cy="384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">
                  <a:extLst>
                    <a:ext uri="{FF2B5EF4-FFF2-40B4-BE49-F238E27FC236}">
                      <a16:creationId xmlns:a16="http://schemas.microsoft.com/office/drawing/2014/main" id="{9D648D35-8380-4978-8087-93F4257968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2688"/>
                  <a:ext cx="288" cy="384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7">
                  <a:extLst>
                    <a:ext uri="{FF2B5EF4-FFF2-40B4-BE49-F238E27FC236}">
                      <a16:creationId xmlns:a16="http://schemas.microsoft.com/office/drawing/2014/main" id="{69DCED70-C43E-4ABB-A8BD-F75B45A8A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2784"/>
                  <a:ext cx="288" cy="384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8">
                  <a:extLst>
                    <a:ext uri="{FF2B5EF4-FFF2-40B4-BE49-F238E27FC236}">
                      <a16:creationId xmlns:a16="http://schemas.microsoft.com/office/drawing/2014/main" id="{AF9618EF-9D0C-4EF9-9865-8A45BF89F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80"/>
                  <a:ext cx="288" cy="384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5" name="Rectangle 9">
                  <a:extLst>
                    <a:ext uri="{FF2B5EF4-FFF2-40B4-BE49-F238E27FC236}">
                      <a16:creationId xmlns:a16="http://schemas.microsoft.com/office/drawing/2014/main" id="{349D099A-E871-4136-9E74-D8D3D23B3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3552"/>
                  <a:ext cx="288" cy="384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6" name="Rectangle 10">
                  <a:extLst>
                    <a:ext uri="{FF2B5EF4-FFF2-40B4-BE49-F238E27FC236}">
                      <a16:creationId xmlns:a16="http://schemas.microsoft.com/office/drawing/2014/main" id="{6F192319-DD9C-4DAF-9567-61C4ABE85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3120"/>
                  <a:ext cx="288" cy="384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7" name="Rectangle 11">
                  <a:extLst>
                    <a:ext uri="{FF2B5EF4-FFF2-40B4-BE49-F238E27FC236}">
                      <a16:creationId xmlns:a16="http://schemas.microsoft.com/office/drawing/2014/main" id="{B838533F-ED59-4FC6-9B5A-5EA38F18FC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352"/>
                  <a:ext cx="288" cy="384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8" name="Rectangle 12">
                  <a:extLst>
                    <a:ext uri="{FF2B5EF4-FFF2-40B4-BE49-F238E27FC236}">
                      <a16:creationId xmlns:a16="http://schemas.microsoft.com/office/drawing/2014/main" id="{B12239F5-AF5D-49BF-A7C6-4651B81D1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3648"/>
                  <a:ext cx="288" cy="384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69" name="Rectangle 13">
                  <a:extLst>
                    <a:ext uri="{FF2B5EF4-FFF2-40B4-BE49-F238E27FC236}">
                      <a16:creationId xmlns:a16="http://schemas.microsoft.com/office/drawing/2014/main" id="{732EC37A-956B-45EC-9869-746F27058C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3744"/>
                  <a:ext cx="288" cy="384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70" name="Rectangle 14">
                  <a:extLst>
                    <a:ext uri="{FF2B5EF4-FFF2-40B4-BE49-F238E27FC236}">
                      <a16:creationId xmlns:a16="http://schemas.microsoft.com/office/drawing/2014/main" id="{E12CA14B-2302-47C2-8A48-D7E6140AAF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840"/>
                  <a:ext cx="288" cy="384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71" name="Rectangle 15">
                  <a:extLst>
                    <a:ext uri="{FF2B5EF4-FFF2-40B4-BE49-F238E27FC236}">
                      <a16:creationId xmlns:a16="http://schemas.microsoft.com/office/drawing/2014/main" id="{1CDBCCEB-6178-4802-A82F-8B8877490B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" y="2448"/>
                  <a:ext cx="288" cy="384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72" name="Line 16">
                  <a:extLst>
                    <a:ext uri="{FF2B5EF4-FFF2-40B4-BE49-F238E27FC236}">
                      <a16:creationId xmlns:a16="http://schemas.microsoft.com/office/drawing/2014/main" id="{EA4F698E-98FC-4B2A-B0F5-CFECD9F83A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12" y="3504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Line 17">
                  <a:extLst>
                    <a:ext uri="{FF2B5EF4-FFF2-40B4-BE49-F238E27FC236}">
                      <a16:creationId xmlns:a16="http://schemas.microsoft.com/office/drawing/2014/main" id="{BC94455A-ABD2-445E-9E70-E1374AAB7A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2976"/>
                  <a:ext cx="28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Line 18">
                  <a:extLst>
                    <a:ext uri="{FF2B5EF4-FFF2-40B4-BE49-F238E27FC236}">
                      <a16:creationId xmlns:a16="http://schemas.microsoft.com/office/drawing/2014/main" id="{E5E4B58A-2A7F-4AA9-BE13-D464C64532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56" y="2640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Line 19">
                  <a:extLst>
                    <a:ext uri="{FF2B5EF4-FFF2-40B4-BE49-F238E27FC236}">
                      <a16:creationId xmlns:a16="http://schemas.microsoft.com/office/drawing/2014/main" id="{3133B553-5F6D-439D-BE3E-31CAC8ACEC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0" y="2400"/>
                  <a:ext cx="24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479713FC-E7A5-4DD7-BEFC-F4C1353171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32" y="2880"/>
                  <a:ext cx="96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Line 21">
                  <a:extLst>
                    <a:ext uri="{FF2B5EF4-FFF2-40B4-BE49-F238E27FC236}">
                      <a16:creationId xmlns:a16="http://schemas.microsoft.com/office/drawing/2014/main" id="{1C37D805-8CFC-4ABF-ABB1-386D04E323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16" y="33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0" name="Text Box 22">
                <a:extLst>
                  <a:ext uri="{FF2B5EF4-FFF2-40B4-BE49-F238E27FC236}">
                    <a16:creationId xmlns:a16="http://schemas.microsoft.com/office/drawing/2014/main" id="{26262410-7B11-49A2-8206-87A98D110D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" y="3487"/>
                <a:ext cx="609" cy="2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sz="1700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The Web</a:t>
                </a:r>
              </a:p>
            </p:txBody>
          </p:sp>
        </p:grpSp>
        <p:grpSp>
          <p:nvGrpSpPr>
            <p:cNvPr id="13" name="Group 23">
              <a:extLst>
                <a:ext uri="{FF2B5EF4-FFF2-40B4-BE49-F238E27FC236}">
                  <a16:creationId xmlns:a16="http://schemas.microsoft.com/office/drawing/2014/main" id="{AE4E4B4A-32DB-46EB-8E1B-887286CE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80814" y="3905647"/>
              <a:ext cx="1297876" cy="970359"/>
              <a:chOff x="4800" y="3504"/>
              <a:chExt cx="818" cy="815"/>
            </a:xfrm>
          </p:grpSpPr>
          <p:grpSp>
            <p:nvGrpSpPr>
              <p:cNvPr id="55" name="Group 24">
                <a:extLst>
                  <a:ext uri="{FF2B5EF4-FFF2-40B4-BE49-F238E27FC236}">
                    <a16:creationId xmlns:a16="http://schemas.microsoft.com/office/drawing/2014/main" id="{679529E6-EBC0-4023-93B6-0BF11AF58E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" y="3504"/>
                <a:ext cx="768" cy="516"/>
                <a:chOff x="3264" y="2496"/>
                <a:chExt cx="768" cy="516"/>
              </a:xfrm>
            </p:grpSpPr>
            <p:sp>
              <p:nvSpPr>
                <p:cNvPr id="57" name="Rectangle 25">
                  <a:extLst>
                    <a:ext uri="{FF2B5EF4-FFF2-40B4-BE49-F238E27FC236}">
                      <a16:creationId xmlns:a16="http://schemas.microsoft.com/office/drawing/2014/main" id="{5FBC5223-ED7B-4B0B-A3C5-F74628994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580"/>
                  <a:ext cx="768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489C62"/>
                    </a:gs>
                    <a:gs pos="100000">
                      <a:srgbClr val="00A000">
                        <a:alpha val="50000"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58" name="Oval 26">
                  <a:extLst>
                    <a:ext uri="{FF2B5EF4-FFF2-40B4-BE49-F238E27FC236}">
                      <a16:creationId xmlns:a16="http://schemas.microsoft.com/office/drawing/2014/main" id="{F99449F9-818A-4343-9004-01D90A2B5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496"/>
                  <a:ext cx="768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489C62"/>
                    </a:gs>
                    <a:gs pos="100000">
                      <a:srgbClr val="00A000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6" name="Text Box 27">
                <a:extLst>
                  <a:ext uri="{FF2B5EF4-FFF2-40B4-BE49-F238E27FC236}">
                    <a16:creationId xmlns:a16="http://schemas.microsoft.com/office/drawing/2014/main" id="{A5980093-4A6F-4D81-A935-08B3E7C775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5" y="4022"/>
                <a:ext cx="803" cy="2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sz="1700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广告索引库</a:t>
                </a:r>
                <a:endParaRPr lang="en-US" altLang="zh-CN" sz="1700" dirty="0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14" name="Group 29">
              <a:extLst>
                <a:ext uri="{FF2B5EF4-FFF2-40B4-BE49-F238E27FC236}">
                  <a16:creationId xmlns:a16="http://schemas.microsoft.com/office/drawing/2014/main" id="{C23E77EC-735D-43E0-B2AB-C8CE42206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4205" y="1510110"/>
              <a:ext cx="1769525" cy="1232296"/>
              <a:chOff x="1872" y="1500"/>
              <a:chExt cx="1115" cy="1035"/>
            </a:xfrm>
          </p:grpSpPr>
          <p:grpSp>
            <p:nvGrpSpPr>
              <p:cNvPr id="51" name="Group 30">
                <a:extLst>
                  <a:ext uri="{FF2B5EF4-FFF2-40B4-BE49-F238E27FC236}">
                    <a16:creationId xmlns:a16="http://schemas.microsoft.com/office/drawing/2014/main" id="{07709DF1-1794-4288-B740-8ECD788B1D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" y="1500"/>
                <a:ext cx="796" cy="1035"/>
                <a:chOff x="2191" y="1989"/>
                <a:chExt cx="796" cy="1035"/>
              </a:xfrm>
            </p:grpSpPr>
            <p:pic>
              <p:nvPicPr>
                <p:cNvPr id="53" name="Picture 31" descr="MCj02149840000[1]">
                  <a:extLst>
                    <a:ext uri="{FF2B5EF4-FFF2-40B4-BE49-F238E27FC236}">
                      <a16:creationId xmlns:a16="http://schemas.microsoft.com/office/drawing/2014/main" id="{51C62611-43FA-4370-A32A-3C68C9CC30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77" y="2521"/>
                  <a:ext cx="507" cy="5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4" name="Text Box 32">
                  <a:extLst>
                    <a:ext uri="{FF2B5EF4-FFF2-40B4-BE49-F238E27FC236}">
                      <a16:creationId xmlns:a16="http://schemas.microsoft.com/office/drawing/2014/main" id="{A982B6AB-3298-4A57-86C2-D175BCD0C1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91" y="1989"/>
                  <a:ext cx="796" cy="5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rPr>
                    <a:t>Web Spider</a:t>
                  </a:r>
                </a:p>
                <a:p>
                  <a:r>
                    <a:rPr lang="zh-CN" altLang="en-US" dirty="0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rPr>
                    <a:t>网络爬虫</a:t>
                  </a:r>
                  <a:endParaRPr lang="en-US" altLang="zh-CN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2" name="Line 33">
                <a:extLst>
                  <a:ext uri="{FF2B5EF4-FFF2-40B4-BE49-F238E27FC236}">
                    <a16:creationId xmlns:a16="http://schemas.microsoft.com/office/drawing/2014/main" id="{2FD5F8E8-1E3A-4BCD-9DBD-DBA0F940AA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72" y="2016"/>
                <a:ext cx="432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" name="Line 34">
              <a:extLst>
                <a:ext uri="{FF2B5EF4-FFF2-40B4-BE49-F238E27FC236}">
                  <a16:creationId xmlns:a16="http://schemas.microsoft.com/office/drawing/2014/main" id="{39BE26CA-50F1-41B2-A7F3-1AA47A38AE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7829" y="2238772"/>
              <a:ext cx="6858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</p:spPr>
          <p:txBody>
            <a:bodyPr wrap="none" lIns="77925" tIns="38963" rIns="77925" bIns="38963" anchor="ctr"/>
            <a:lstStyle/>
            <a:p>
              <a:endParaRPr lang="zh-CN" altLang="en-US"/>
            </a:p>
          </p:txBody>
        </p:sp>
        <p:grpSp>
          <p:nvGrpSpPr>
            <p:cNvPr id="17" name="Group 35">
              <a:extLst>
                <a:ext uri="{FF2B5EF4-FFF2-40B4-BE49-F238E27FC236}">
                  <a16:creationId xmlns:a16="http://schemas.microsoft.com/office/drawing/2014/main" id="{78B32BBC-FB2A-499C-A930-ACB4DF374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1215" y="2760266"/>
              <a:ext cx="838893" cy="760809"/>
              <a:chOff x="2352" y="2538"/>
              <a:chExt cx="528" cy="639"/>
            </a:xfrm>
          </p:grpSpPr>
          <p:sp>
            <p:nvSpPr>
              <p:cNvPr id="49" name="Text Box 36">
                <a:extLst>
                  <a:ext uri="{FF2B5EF4-FFF2-40B4-BE49-F238E27FC236}">
                    <a16:creationId xmlns:a16="http://schemas.microsoft.com/office/drawing/2014/main" id="{C3D1866F-F798-49E7-9C1A-385E1002A3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2880"/>
                <a:ext cx="528" cy="297"/>
              </a:xfrm>
              <a:prstGeom prst="rect">
                <a:avLst/>
              </a:prstGeom>
              <a:solidFill>
                <a:srgbClr val="FFFF00">
                  <a:alpha val="7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sz="1700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索引器</a:t>
                </a:r>
                <a:endParaRPr lang="en-US" altLang="zh-CN" sz="1700" dirty="0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50" name="AutoShape 37">
                <a:extLst>
                  <a:ext uri="{FF2B5EF4-FFF2-40B4-BE49-F238E27FC236}">
                    <a16:creationId xmlns:a16="http://schemas.microsoft.com/office/drawing/2014/main" id="{1713B4A3-F30E-488B-82C5-7186972BE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" y="2538"/>
                <a:ext cx="192" cy="336"/>
              </a:xfrm>
              <a:prstGeom prst="downArrow">
                <a:avLst>
                  <a:gd name="adj1" fmla="val 50000"/>
                  <a:gd name="adj2" fmla="val 4375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8899A82B-B90E-439A-BF81-0204083B36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9229" y="3521075"/>
              <a:ext cx="3962400" cy="1347788"/>
              <a:chOff x="1728" y="3187"/>
              <a:chExt cx="2496" cy="1132"/>
            </a:xfrm>
          </p:grpSpPr>
          <p:grpSp>
            <p:nvGrpSpPr>
              <p:cNvPr id="35" name="Group 39">
                <a:extLst>
                  <a:ext uri="{FF2B5EF4-FFF2-40B4-BE49-F238E27FC236}">
                    <a16:creationId xmlns:a16="http://schemas.microsoft.com/office/drawing/2014/main" id="{196C00EF-CB58-4402-B6FA-B213463651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3504"/>
                <a:ext cx="2496" cy="815"/>
                <a:chOff x="1728" y="3504"/>
                <a:chExt cx="2496" cy="815"/>
              </a:xfrm>
            </p:grpSpPr>
            <p:grpSp>
              <p:nvGrpSpPr>
                <p:cNvPr id="39" name="Group 40">
                  <a:extLst>
                    <a:ext uri="{FF2B5EF4-FFF2-40B4-BE49-F238E27FC236}">
                      <a16:creationId xmlns:a16="http://schemas.microsoft.com/office/drawing/2014/main" id="{FA0ACBD8-C971-4578-A9C4-47C3FC2DD2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3504"/>
                  <a:ext cx="768" cy="522"/>
                  <a:chOff x="3264" y="2496"/>
                  <a:chExt cx="768" cy="522"/>
                </a:xfrm>
              </p:grpSpPr>
              <p:sp>
                <p:nvSpPr>
                  <p:cNvPr id="47" name="Rectangle 41">
                    <a:extLst>
                      <a:ext uri="{FF2B5EF4-FFF2-40B4-BE49-F238E27FC236}">
                        <a16:creationId xmlns:a16="http://schemas.microsoft.com/office/drawing/2014/main" id="{33409CFA-007D-4E76-B744-D68EC082FF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64" y="2586"/>
                    <a:ext cx="768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>
                          <a:alpha val="50000"/>
                        </a:schemeClr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48" name="Oval 42">
                    <a:extLst>
                      <a:ext uri="{FF2B5EF4-FFF2-40B4-BE49-F238E27FC236}">
                        <a16:creationId xmlns:a16="http://schemas.microsoft.com/office/drawing/2014/main" id="{793345E9-3DC4-44F4-8597-475BA9E047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64" y="2496"/>
                    <a:ext cx="768" cy="144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40" name="Group 43">
                  <a:extLst>
                    <a:ext uri="{FF2B5EF4-FFF2-40B4-BE49-F238E27FC236}">
                      <a16:creationId xmlns:a16="http://schemas.microsoft.com/office/drawing/2014/main" id="{F946BEC4-28BC-477B-876B-25043244C2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3504"/>
                  <a:ext cx="768" cy="522"/>
                  <a:chOff x="3264" y="2496"/>
                  <a:chExt cx="768" cy="522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DD23160-CD78-4495-A775-9310A18987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64" y="2586"/>
                    <a:ext cx="768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>
                          <a:alpha val="50000"/>
                        </a:schemeClr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B4641E81-3913-484C-B952-940E257F58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64" y="2496"/>
                    <a:ext cx="768" cy="144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41" name="Group 46">
                  <a:extLst>
                    <a:ext uri="{FF2B5EF4-FFF2-40B4-BE49-F238E27FC236}">
                      <a16:creationId xmlns:a16="http://schemas.microsoft.com/office/drawing/2014/main" id="{1962A7EE-4E1C-41B4-95A0-CD999B32B2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56" y="3504"/>
                  <a:ext cx="768" cy="522"/>
                  <a:chOff x="3264" y="2496"/>
                  <a:chExt cx="768" cy="522"/>
                </a:xfrm>
              </p:grpSpPr>
              <p:sp>
                <p:nvSpPr>
                  <p:cNvPr id="43" name="Rectangle 47">
                    <a:extLst>
                      <a:ext uri="{FF2B5EF4-FFF2-40B4-BE49-F238E27FC236}">
                        <a16:creationId xmlns:a16="http://schemas.microsoft.com/office/drawing/2014/main" id="{3ED44190-22FE-44A0-9C81-9BCDCE6FE2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64" y="2586"/>
                    <a:ext cx="768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>
                          <a:alpha val="50000"/>
                        </a:schemeClr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44" name="Oval 48">
                    <a:extLst>
                      <a:ext uri="{FF2B5EF4-FFF2-40B4-BE49-F238E27FC236}">
                        <a16:creationId xmlns:a16="http://schemas.microsoft.com/office/drawing/2014/main" id="{3D184307-43B7-41D9-9F28-C3D3479E00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64" y="2496"/>
                    <a:ext cx="768" cy="144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42" name="Text Box 49">
                  <a:extLst>
                    <a:ext uri="{FF2B5EF4-FFF2-40B4-BE49-F238E27FC236}">
                      <a16:creationId xmlns:a16="http://schemas.microsoft.com/office/drawing/2014/main" id="{463D739D-4B95-462D-872C-B6ED6CA163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50" y="4022"/>
                  <a:ext cx="528" cy="2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zh-CN" altLang="en-US" sz="1700" dirty="0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rPr>
                    <a:t>索引库</a:t>
                  </a:r>
                  <a:endParaRPr lang="en-US" altLang="zh-CN" sz="1700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36" name="AutoShape 50">
                <a:extLst>
                  <a:ext uri="{FF2B5EF4-FFF2-40B4-BE49-F238E27FC236}">
                    <a16:creationId xmlns:a16="http://schemas.microsoft.com/office/drawing/2014/main" id="{F5D95144-5EF5-4B64-8EB0-96445D3C8277}"/>
                  </a:ext>
                </a:extLst>
              </p:cNvPr>
              <p:cNvCxnSpPr>
                <a:cxnSpLocks noChangeShapeType="1"/>
                <a:stCxn id="49" idx="2"/>
                <a:endCxn id="48" idx="0"/>
              </p:cNvCxnSpPr>
              <p:nvPr/>
            </p:nvCxnSpPr>
            <p:spPr bwMode="auto">
              <a:xfrm flipH="1">
                <a:off x="2112" y="3187"/>
                <a:ext cx="440" cy="31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37" name="AutoShape 51">
                <a:extLst>
                  <a:ext uri="{FF2B5EF4-FFF2-40B4-BE49-F238E27FC236}">
                    <a16:creationId xmlns:a16="http://schemas.microsoft.com/office/drawing/2014/main" id="{8E37A519-F734-49CA-94E9-B2FD6F58C109}"/>
                  </a:ext>
                </a:extLst>
              </p:cNvPr>
              <p:cNvCxnSpPr>
                <a:cxnSpLocks noChangeShapeType="1"/>
                <a:stCxn id="49" idx="2"/>
                <a:endCxn id="46" idx="0"/>
              </p:cNvCxnSpPr>
              <p:nvPr/>
            </p:nvCxnSpPr>
            <p:spPr bwMode="auto">
              <a:xfrm>
                <a:off x="2552" y="3187"/>
                <a:ext cx="424" cy="31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38" name="AutoShape 52">
                <a:extLst>
                  <a:ext uri="{FF2B5EF4-FFF2-40B4-BE49-F238E27FC236}">
                    <a16:creationId xmlns:a16="http://schemas.microsoft.com/office/drawing/2014/main" id="{6D359495-A5DD-47BB-AEE4-44853F0C61CB}"/>
                  </a:ext>
                </a:extLst>
              </p:cNvPr>
              <p:cNvCxnSpPr>
                <a:cxnSpLocks noChangeShapeType="1"/>
                <a:stCxn id="49" idx="2"/>
                <a:endCxn id="44" idx="0"/>
              </p:cNvCxnSpPr>
              <p:nvPr/>
            </p:nvCxnSpPr>
            <p:spPr bwMode="auto">
              <a:xfrm>
                <a:off x="2552" y="3187"/>
                <a:ext cx="1288" cy="31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6A52320D-A21E-4A84-9CC5-D91538FEEE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6229" y="2725738"/>
              <a:ext cx="3276600" cy="571500"/>
              <a:chOff x="3408" y="2521"/>
              <a:chExt cx="2064" cy="480"/>
            </a:xfrm>
          </p:grpSpPr>
          <p:sp>
            <p:nvSpPr>
              <p:cNvPr id="32" name="Rectangle 54">
                <a:extLst>
                  <a:ext uri="{FF2B5EF4-FFF2-40B4-BE49-F238E27FC236}">
                    <a16:creationId xmlns:a16="http://schemas.microsoft.com/office/drawing/2014/main" id="{5B193B80-62E3-4897-866A-5CFA2937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521"/>
                <a:ext cx="2064" cy="4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33" name="Rectangle 55">
                <a:extLst>
                  <a:ext uri="{FF2B5EF4-FFF2-40B4-BE49-F238E27FC236}">
                    <a16:creationId xmlns:a16="http://schemas.microsoft.com/office/drawing/2014/main" id="{8EC99DBB-1D42-4F50-95A6-4170EA33C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3" y="2616"/>
                <a:ext cx="1393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34" name="AutoShape 56">
                <a:extLst>
                  <a:ext uri="{FF2B5EF4-FFF2-40B4-BE49-F238E27FC236}">
                    <a16:creationId xmlns:a16="http://schemas.microsoft.com/office/drawing/2014/main" id="{6623C213-27FC-424C-AE66-6957DC4F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2617"/>
                <a:ext cx="432" cy="144"/>
              </a:xfrm>
              <a:prstGeom prst="roundRect">
                <a:avLst>
                  <a:gd name="adj" fmla="val 16667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CN" sz="1400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Search</a:t>
                </a:r>
              </a:p>
            </p:txBody>
          </p:sp>
        </p:grpSp>
        <p:grpSp>
          <p:nvGrpSpPr>
            <p:cNvPr id="22" name="Group 57">
              <a:extLst>
                <a:ext uri="{FF2B5EF4-FFF2-40B4-BE49-F238E27FC236}">
                  <a16:creationId xmlns:a16="http://schemas.microsoft.com/office/drawing/2014/main" id="{B3F5A30C-0F59-4910-A5CD-D4BB24A9A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9229" y="3381772"/>
              <a:ext cx="1371600" cy="457200"/>
              <a:chOff x="4128" y="3072"/>
              <a:chExt cx="864" cy="384"/>
            </a:xfrm>
          </p:grpSpPr>
          <p:sp>
            <p:nvSpPr>
              <p:cNvPr id="30" name="AutoShape 58">
                <a:extLst>
                  <a:ext uri="{FF2B5EF4-FFF2-40B4-BE49-F238E27FC236}">
                    <a16:creationId xmlns:a16="http://schemas.microsoft.com/office/drawing/2014/main" id="{EBB54705-E52A-431F-95FA-837E63774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4128" y="3072"/>
                <a:ext cx="240" cy="384"/>
              </a:xfrm>
              <a:prstGeom prst="upDownArrow">
                <a:avLst>
                  <a:gd name="adj1" fmla="val 50000"/>
                  <a:gd name="adj2" fmla="val 32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31" name="AutoShape 59">
                <a:extLst>
                  <a:ext uri="{FF2B5EF4-FFF2-40B4-BE49-F238E27FC236}">
                    <a16:creationId xmlns:a16="http://schemas.microsoft.com/office/drawing/2014/main" id="{2160A141-8358-40B0-9D29-0C5899FEC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00000">
                <a:off x="4752" y="3072"/>
                <a:ext cx="240" cy="384"/>
              </a:xfrm>
              <a:prstGeom prst="upDownArrow">
                <a:avLst>
                  <a:gd name="adj1" fmla="val 50000"/>
                  <a:gd name="adj2" fmla="val 32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23" name="Group 60">
              <a:extLst>
                <a:ext uri="{FF2B5EF4-FFF2-40B4-BE49-F238E27FC236}">
                  <a16:creationId xmlns:a16="http://schemas.microsoft.com/office/drawing/2014/main" id="{6FD9ECA2-503E-4A96-BA37-0783B31D3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6780" y="1121965"/>
              <a:ext cx="1428150" cy="1490663"/>
              <a:chOff x="3295" y="1130"/>
              <a:chExt cx="900" cy="1252"/>
            </a:xfrm>
          </p:grpSpPr>
          <p:grpSp>
            <p:nvGrpSpPr>
              <p:cNvPr id="26" name="Group 61">
                <a:extLst>
                  <a:ext uri="{FF2B5EF4-FFF2-40B4-BE49-F238E27FC236}">
                    <a16:creationId xmlns:a16="http://schemas.microsoft.com/office/drawing/2014/main" id="{8C6FB0A1-0252-40A1-B0FB-ABB974C696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95" y="1130"/>
                <a:ext cx="900" cy="691"/>
                <a:chOff x="3295" y="1130"/>
                <a:chExt cx="900" cy="691"/>
              </a:xfrm>
            </p:grpSpPr>
            <p:pic>
              <p:nvPicPr>
                <p:cNvPr id="28" name="Picture 62" descr="MCj03871500000[1]">
                  <a:extLst>
                    <a:ext uri="{FF2B5EF4-FFF2-40B4-BE49-F238E27FC236}">
                      <a16:creationId xmlns:a16="http://schemas.microsoft.com/office/drawing/2014/main" id="{C7AF3FFB-EF30-419C-991C-87105A55A3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" y="1130"/>
                  <a:ext cx="691" cy="6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9" name="Text Box 63">
                  <a:extLst>
                    <a:ext uri="{FF2B5EF4-FFF2-40B4-BE49-F238E27FC236}">
                      <a16:creationId xmlns:a16="http://schemas.microsoft.com/office/drawing/2014/main" id="{95325277-1135-411D-A600-4E3CFD751A5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95" y="1145"/>
                  <a:ext cx="391" cy="2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zh-CN" altLang="en-US" sz="1700" dirty="0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rPr>
                    <a:t>用户</a:t>
                  </a:r>
                  <a:endParaRPr lang="en-US" altLang="zh-CN" sz="1700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27" name="AutoShape 64">
                <a:extLst>
                  <a:ext uri="{FF2B5EF4-FFF2-40B4-BE49-F238E27FC236}">
                    <a16:creationId xmlns:a16="http://schemas.microsoft.com/office/drawing/2014/main" id="{5E846F73-E415-445F-B4E0-02D54F250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1883"/>
                <a:ext cx="192" cy="499"/>
              </a:xfrm>
              <a:prstGeom prst="downArrow">
                <a:avLst>
                  <a:gd name="adj1" fmla="val 50000"/>
                  <a:gd name="adj2" fmla="val 93755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9C3A2A9C-48E8-4146-B299-B1B101318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325" y="1203598"/>
              <a:ext cx="2190577" cy="1261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8862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关系代数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1D64559-2C07-475C-BF67-2B6BF2485323}"/>
              </a:ext>
            </a:extLst>
          </p:cNvPr>
          <p:cNvSpPr txBox="1">
            <a:spLocks/>
          </p:cNvSpPr>
          <p:nvPr/>
        </p:nvSpPr>
        <p:spPr>
          <a:xfrm>
            <a:off x="1981200" y="780105"/>
            <a:ext cx="82296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altLang="zh-CN" sz="3600" b="0" dirty="0"/>
              <a:t>The </a:t>
            </a:r>
            <a:r>
              <a:rPr lang="en-US" altLang="zh-CN" sz="3600" b="0" dirty="0">
                <a:solidFill>
                  <a:srgbClr val="C00000"/>
                </a:solidFill>
              </a:rPr>
              <a:t>PROJECT</a:t>
            </a:r>
            <a:r>
              <a:rPr lang="en-US" altLang="zh-CN" sz="3600" b="0" dirty="0"/>
              <a:t> operation</a:t>
            </a:r>
            <a:endParaRPr lang="zh-CN" altLang="en-US" sz="3600" b="0" dirty="0"/>
          </a:p>
        </p:txBody>
      </p:sp>
      <p:pic>
        <p:nvPicPr>
          <p:cNvPr id="2" name="Picture 3" descr="fig_09_09">
            <a:extLst>
              <a:ext uri="{FF2B5EF4-FFF2-40B4-BE49-F238E27FC236}">
                <a16:creationId xmlns:a16="http://schemas.microsoft.com/office/drawing/2014/main" id="{BB5A81E7-9836-4A6B-B20B-2B00AF3340F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2485304" y="1448647"/>
            <a:ext cx="6341704" cy="4178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092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关系代数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1D64559-2C07-475C-BF67-2B6BF2485323}"/>
              </a:ext>
            </a:extLst>
          </p:cNvPr>
          <p:cNvSpPr txBox="1">
            <a:spLocks/>
          </p:cNvSpPr>
          <p:nvPr/>
        </p:nvSpPr>
        <p:spPr>
          <a:xfrm>
            <a:off x="1981200" y="780105"/>
            <a:ext cx="82296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altLang="zh-CN" sz="3600" b="0" dirty="0"/>
              <a:t>The </a:t>
            </a:r>
            <a:r>
              <a:rPr lang="en-US" altLang="zh-CN" sz="3600" b="0" dirty="0">
                <a:solidFill>
                  <a:srgbClr val="C00000"/>
                </a:solidFill>
              </a:rPr>
              <a:t>JOIN</a:t>
            </a:r>
            <a:r>
              <a:rPr lang="en-US" altLang="zh-CN" sz="3600" b="0" dirty="0"/>
              <a:t> operation</a:t>
            </a:r>
            <a:endParaRPr lang="zh-CN" altLang="en-US" sz="3600" b="0" dirty="0"/>
          </a:p>
        </p:txBody>
      </p:sp>
      <p:pic>
        <p:nvPicPr>
          <p:cNvPr id="3" name="Picture 3" descr="fig_09_10">
            <a:extLst>
              <a:ext uri="{FF2B5EF4-FFF2-40B4-BE49-F238E27FC236}">
                <a16:creationId xmlns:a16="http://schemas.microsoft.com/office/drawing/2014/main" id="{695AB21F-21C0-4A6C-B46E-D1D3300A427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251" y="1321886"/>
            <a:ext cx="4635497" cy="4214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6497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概率论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76829DF-9AA1-4243-9475-5A9AD3BC1FDA}"/>
              </a:ext>
            </a:extLst>
          </p:cNvPr>
          <p:cNvSpPr txBox="1">
            <a:spLocks/>
          </p:cNvSpPr>
          <p:nvPr/>
        </p:nvSpPr>
        <p:spPr>
          <a:xfrm>
            <a:off x="571500" y="760263"/>
            <a:ext cx="6013704" cy="53374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Bayes Theorem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（贝叶斯定理）</a:t>
            </a:r>
            <a:endParaRPr lang="en-US" altLang="zh-CN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Random Variables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（随机变量）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Cumulative Distribution Function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（</a:t>
            </a:r>
            <a:r>
              <a:rPr lang="zh-CN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累计分布函数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）</a:t>
            </a:r>
            <a:endParaRPr lang="zh-CN" altLang="zh-CN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Continues Distributions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（连续分布）</a:t>
            </a:r>
            <a:endParaRPr lang="en-US" altLang="zh-CN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Probability Density Function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（概率密度函数）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ANOVA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（方差分析）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Central Limit Theorem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（中心极限定理）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Monte Carlo Method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（蒙特卡罗方法）</a:t>
            </a:r>
            <a:endParaRPr lang="en-US" altLang="zh-CN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Hypothesis Testing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（假设检验）</a:t>
            </a:r>
            <a:endParaRPr lang="en-US" altLang="zh-CN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p-Value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P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值）</a:t>
            </a:r>
            <a:endParaRPr lang="en-US" altLang="zh-CN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Estimation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（</a:t>
            </a:r>
            <a:r>
              <a:rPr lang="zh-CN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估计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F134A279-3814-45BD-B987-FFC4F7A17A86}"/>
              </a:ext>
            </a:extLst>
          </p:cNvPr>
          <p:cNvSpPr txBox="1">
            <a:spLocks/>
          </p:cNvSpPr>
          <p:nvPr/>
        </p:nvSpPr>
        <p:spPr>
          <a:xfrm>
            <a:off x="6178295" y="760263"/>
            <a:ext cx="6013704" cy="3646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Confidence interval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zh-CN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置信区间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Maximum Likelihood Estimate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（极大似然估计）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Kernel Density Estimate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（核密度估计）</a:t>
            </a: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Regression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（回归）</a:t>
            </a: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Covariance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（协方差）</a:t>
            </a: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Correlation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（相关性）</a:t>
            </a: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Pearson correlation coefficient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Pearson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相关系数）</a:t>
            </a: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Causation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（因果性）</a:t>
            </a: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Least Squares Fitting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（最小二乘法）</a:t>
            </a: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Euclidean Distance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（欧氏距离）</a:t>
            </a:r>
          </a:p>
        </p:txBody>
      </p:sp>
    </p:spTree>
    <p:extLst>
      <p:ext uri="{BB962C8B-B14F-4D97-AF65-F5344CB8AC3E}">
        <p14:creationId xmlns:p14="http://schemas.microsoft.com/office/powerpoint/2010/main" val="643745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统计学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0257EE-AB7C-4BC6-82EE-10C81CBEE68E}"/>
              </a:ext>
            </a:extLst>
          </p:cNvPr>
          <p:cNvSpPr txBox="1">
            <a:spLocks/>
          </p:cNvSpPr>
          <p:nvPr/>
        </p:nvSpPr>
        <p:spPr>
          <a:xfrm>
            <a:off x="571500" y="968502"/>
            <a:ext cx="10779252" cy="4591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rgbClr val="C00000"/>
                </a:solidFill>
                <a:latin typeface="+mj-lt"/>
                <a:ea typeface="黑体" pitchFamily="49" charset="-122"/>
              </a:rPr>
              <a:t>统计学（</a:t>
            </a:r>
            <a:r>
              <a:rPr lang="en-US" altLang="zh-CN" sz="2800">
                <a:solidFill>
                  <a:srgbClr val="C00000"/>
                </a:solidFill>
                <a:latin typeface="+mj-lt"/>
                <a:ea typeface="黑体" pitchFamily="49" charset="-122"/>
              </a:rPr>
              <a:t>Statistics</a:t>
            </a:r>
            <a:r>
              <a:rPr lang="zh-CN" altLang="en-US" sz="2800">
                <a:solidFill>
                  <a:srgbClr val="C00000"/>
                </a:solidFill>
                <a:latin typeface="+mj-lt"/>
                <a:ea typeface="黑体" pitchFamily="49" charset="-122"/>
              </a:rPr>
              <a:t>）</a:t>
            </a:r>
            <a:r>
              <a:rPr lang="zh-CN" altLang="en-US" sz="2800">
                <a:latin typeface="+mj-lt"/>
                <a:ea typeface="黑体" pitchFamily="49" charset="-122"/>
              </a:rPr>
              <a:t>是通过搜索、整理、分析、描述数据等手段，以达到推断所测对象的本质，甚至预测对象未来的一门综合性科学。</a:t>
            </a:r>
            <a:endParaRPr lang="en-US" altLang="zh-CN" sz="2800">
              <a:latin typeface="+mj-lt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latin typeface="+mj-lt"/>
                <a:ea typeface="黑体" pitchFamily="49" charset="-122"/>
              </a:rPr>
              <a:t>事物的发展充满了不确定性，而统计学，既研究如何从数据中把信息和规律提取出来，找出最优化的方案；也研究如何把数据当中的不确定性量化出来。</a:t>
            </a:r>
            <a:endParaRPr lang="en-US" altLang="zh-CN" sz="2800">
              <a:latin typeface="+mj-lt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latin typeface="+mj-lt"/>
                <a:ea typeface="黑体" pitchFamily="49" charset="-122"/>
              </a:rPr>
              <a:t>大数据告知信息但不解释信息。打个比方，大数据是“原油”而不是“汽油”，不能被直接拿来使用。</a:t>
            </a:r>
            <a:endParaRPr lang="en-US" altLang="zh-CN" sz="2800">
              <a:latin typeface="+mj-lt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solidFill>
                  <a:srgbClr val="C00000"/>
                </a:solidFill>
                <a:latin typeface="+mj-lt"/>
                <a:ea typeface="黑体" pitchFamily="49" charset="-122"/>
              </a:rPr>
              <a:t>大数据时代，统计学是数据分析的灵魂。</a:t>
            </a:r>
            <a:endParaRPr lang="zh-CN" altLang="en-US" sz="2800" dirty="0">
              <a:latin typeface="+mj-lt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679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统计学：起源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0257EE-AB7C-4BC6-82EE-10C81CBEE68E}"/>
              </a:ext>
            </a:extLst>
          </p:cNvPr>
          <p:cNvSpPr txBox="1">
            <a:spLocks/>
          </p:cNvSpPr>
          <p:nvPr/>
        </p:nvSpPr>
        <p:spPr>
          <a:xfrm>
            <a:off x="571500" y="968502"/>
            <a:ext cx="10779252" cy="4591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800" dirty="0">
                <a:latin typeface="+mj-lt"/>
                <a:ea typeface="黑体" pitchFamily="49" charset="-122"/>
              </a:rPr>
              <a:t>起源：用单个数或者数的小集合捕获可能很大值集的各种特征</a:t>
            </a:r>
          </a:p>
          <a:p>
            <a:pPr lvl="1">
              <a:lnSpc>
                <a:spcPct val="110000"/>
              </a:lnSpc>
            </a:pPr>
            <a:r>
              <a:rPr lang="zh-CN" altLang="en-US" sz="2600" dirty="0">
                <a:latin typeface="+mj-lt"/>
                <a:ea typeface="黑体" pitchFamily="49" charset="-122"/>
              </a:rPr>
              <a:t>频率度量：众数</a:t>
            </a:r>
          </a:p>
          <a:p>
            <a:pPr lvl="1">
              <a:lnSpc>
                <a:spcPct val="110000"/>
              </a:lnSpc>
            </a:pPr>
            <a:r>
              <a:rPr lang="zh-CN" altLang="en-US" sz="2600" dirty="0">
                <a:latin typeface="+mj-lt"/>
                <a:ea typeface="黑体" pitchFamily="49" charset="-122"/>
              </a:rPr>
              <a:t>位置度量：均值和中位数</a:t>
            </a:r>
          </a:p>
          <a:p>
            <a:pPr lvl="1">
              <a:lnSpc>
                <a:spcPct val="110000"/>
              </a:lnSpc>
            </a:pPr>
            <a:r>
              <a:rPr lang="zh-CN" altLang="en-US" sz="2600" dirty="0">
                <a:latin typeface="+mj-lt"/>
                <a:ea typeface="黑体" pitchFamily="49" charset="-122"/>
              </a:rPr>
              <a:t>散度度量：极差和方差</a:t>
            </a:r>
          </a:p>
          <a:p>
            <a:pPr lvl="1">
              <a:lnSpc>
                <a:spcPct val="110000"/>
              </a:lnSpc>
            </a:pPr>
            <a:r>
              <a:rPr lang="zh-CN" altLang="en-US" sz="2600" dirty="0">
                <a:latin typeface="+mj-lt"/>
                <a:ea typeface="黑体" pitchFamily="49" charset="-122"/>
              </a:rPr>
              <a:t>数据分布：频率表、直方图</a:t>
            </a:r>
          </a:p>
          <a:p>
            <a:pPr lvl="1">
              <a:lnSpc>
                <a:spcPct val="110000"/>
              </a:lnSpc>
            </a:pPr>
            <a:r>
              <a:rPr lang="zh-CN" altLang="en-US" sz="2600" dirty="0">
                <a:latin typeface="+mj-lt"/>
                <a:ea typeface="黑体" pitchFamily="49" charset="-122"/>
              </a:rPr>
              <a:t>多元汇总统计：相关矩阵、协方差矩阵</a:t>
            </a:r>
          </a:p>
          <a:p>
            <a:pPr>
              <a:lnSpc>
                <a:spcPct val="110000"/>
              </a:lnSpc>
            </a:pPr>
            <a:endParaRPr lang="zh-CN" altLang="en-US" sz="2800" dirty="0">
              <a:latin typeface="+mj-lt"/>
              <a:ea typeface="黑体" pitchFamily="49" charset="-122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98D2A1EA-DE12-4E9F-994A-855AA3686718}"/>
              </a:ext>
            </a:extLst>
          </p:cNvPr>
          <p:cNvSpPr txBox="1"/>
          <p:nvPr/>
        </p:nvSpPr>
        <p:spPr>
          <a:xfrm>
            <a:off x="1109472" y="4645470"/>
            <a:ext cx="10241280" cy="461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lt"/>
                <a:ea typeface="黑体" pitchFamily="49" charset="-122"/>
              </a:rPr>
              <a:t>汇总数据的初衷如公司的组织结构，高层期望看到工作概要，而不是细节</a:t>
            </a:r>
          </a:p>
        </p:txBody>
      </p:sp>
    </p:spTree>
    <p:extLst>
      <p:ext uri="{BB962C8B-B14F-4D97-AF65-F5344CB8AC3E}">
        <p14:creationId xmlns:p14="http://schemas.microsoft.com/office/powerpoint/2010/main" val="2805937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统计学：设计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461A46-95C7-466B-8CAC-10D2F496F370}"/>
              </a:ext>
            </a:extLst>
          </p:cNvPr>
          <p:cNvSpPr/>
          <p:nvPr/>
        </p:nvSpPr>
        <p:spPr>
          <a:xfrm>
            <a:off x="3467708" y="814065"/>
            <a:ext cx="5256584" cy="4860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汇总数据指标的设计，源于非常朴素的思想</a:t>
            </a:r>
            <a:endParaRPr lang="zh-CN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4950876-A1C4-4CA4-AE75-F1A1DAF55A4B}"/>
              </a:ext>
            </a:extLst>
          </p:cNvPr>
          <p:cNvSpPr txBox="1">
            <a:spLocks/>
          </p:cNvSpPr>
          <p:nvPr/>
        </p:nvSpPr>
        <p:spPr>
          <a:xfrm>
            <a:off x="571500" y="1489915"/>
            <a:ext cx="9986772" cy="3764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标准差：想设计一个指标，可以用来衡量数据集合的发散性，经过如下思考</a:t>
            </a:r>
          </a:p>
          <a:p>
            <a:pPr marL="742950" marR="0" lvl="1" indent="-28575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每个样本的偏差累加就可以衡量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偏差较大的值应该具有更大的权重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  </a:t>
            </a:r>
          </a:p>
          <a:p>
            <a:pPr lvl="1">
              <a:lnSpc>
                <a:spcPct val="170000"/>
              </a:lnSpc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集合中数字越多，方差越大，应该与集合大小无关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量纲与原始数据不同，无法比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最终结果，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RMSE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（均方根误差）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81028DE-70F2-4BAF-AE39-FCA9CF9D5163}"/>
                  </a:ext>
                </a:extLst>
              </p:cNvPr>
              <p:cNvSpPr txBox="1"/>
              <p:nvPr/>
            </p:nvSpPr>
            <p:spPr>
              <a:xfrm>
                <a:off x="8252714" y="2167784"/>
                <a:ext cx="1452118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itchFamily="49" charset="-122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itchFamily="49" charset="-122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itchFamily="49" charset="-122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49" charset="-122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itchFamily="49" charset="-122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itchFamily="49" charset="-122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81028DE-70F2-4BAF-AE39-FCA9CF9D5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714" y="2167784"/>
                <a:ext cx="1452118" cy="6885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5D2031-1DB8-4127-B43F-2E4E41B8A8C1}"/>
                  </a:ext>
                </a:extLst>
              </p:cNvPr>
              <p:cNvSpPr txBox="1"/>
              <p:nvPr/>
            </p:nvSpPr>
            <p:spPr>
              <a:xfrm>
                <a:off x="7863840" y="2756702"/>
                <a:ext cx="2307846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itchFamily="49" charset="-122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itchFamily="49" charset="-122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itchFamily="49" charset="-122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itchFamily="49" charset="-122"/>
                                      <a:cs typeface="+mn-cs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1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itchFamily="49" charset="-122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1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itchFamily="49" charset="-122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1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itchFamily="49" charset="-122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5D2031-1DB8-4127-B43F-2E4E41B8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840" y="2756702"/>
                <a:ext cx="2307846" cy="688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CF33E2-2201-4363-9736-0ADA06A1C21A}"/>
                  </a:ext>
                </a:extLst>
              </p:cNvPr>
              <p:cNvSpPr txBox="1"/>
              <p:nvPr/>
            </p:nvSpPr>
            <p:spPr>
              <a:xfrm>
                <a:off x="7746747" y="3454769"/>
                <a:ext cx="2542032" cy="668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CN" alt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itchFamily="49" charset="-122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alibri"/>
                    <a:ea typeface="黑体" pitchFamily="49" charset="-122"/>
                  </a:rPr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CF33E2-2201-4363-9736-0ADA06A1C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747" y="3454769"/>
                <a:ext cx="2542032" cy="668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797A1FF-CB09-480C-8829-BEA880FF2778}"/>
                  </a:ext>
                </a:extLst>
              </p:cNvPr>
              <p:cNvSpPr txBox="1"/>
              <p:nvPr/>
            </p:nvSpPr>
            <p:spPr>
              <a:xfrm>
                <a:off x="7707757" y="4214608"/>
                <a:ext cx="2542032" cy="819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itchFamily="49" charset="-122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zh-CN" altLang="en-US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sz="1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6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6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6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itchFamily="49" charset="-122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797A1FF-CB09-480C-8829-BEA880FF2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757" y="4214608"/>
                <a:ext cx="2542032" cy="819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09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统计学：设计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98D2A1EA-DE12-4E9F-994A-855AA3686718}"/>
              </a:ext>
            </a:extLst>
          </p:cNvPr>
          <p:cNvSpPr txBox="1"/>
          <p:nvPr/>
        </p:nvSpPr>
        <p:spPr>
          <a:xfrm>
            <a:off x="975360" y="4876294"/>
            <a:ext cx="10241280" cy="461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次约会，每次迟到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分钟，与一次迟到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分钟，哪个更难接受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797A1FF-CB09-480C-8829-BEA880FF2778}"/>
                  </a:ext>
                </a:extLst>
              </p:cNvPr>
              <p:cNvSpPr txBox="1"/>
              <p:nvPr/>
            </p:nvSpPr>
            <p:spPr>
              <a:xfrm>
                <a:off x="3379596" y="901008"/>
                <a:ext cx="3874643" cy="1183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itchFamily="49" charset="-122"/>
                        </a:rPr>
                        <m:t>𝑅𝑀𝑆𝐸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itchFamily="49" charset="-122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zh-CN" alt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itchFamily="49" charset="-122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797A1FF-CB09-480C-8829-BEA880FF2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596" y="901008"/>
                <a:ext cx="3874643" cy="1183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">
            <a:extLst>
              <a:ext uri="{FF2B5EF4-FFF2-40B4-BE49-F238E27FC236}">
                <a16:creationId xmlns:a16="http://schemas.microsoft.com/office/drawing/2014/main" id="{2E61BDA6-41FE-4CC3-8309-7F2965E57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9052" y="2956741"/>
            <a:ext cx="2453037" cy="66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2F22431-7C1F-433D-9494-52400BD9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206" y="2885260"/>
            <a:ext cx="2717194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右大括号 7">
            <a:extLst>
              <a:ext uri="{FF2B5EF4-FFF2-40B4-BE49-F238E27FC236}">
                <a16:creationId xmlns:a16="http://schemas.microsoft.com/office/drawing/2014/main" id="{9C3D4FD6-2CD5-4ABF-BE44-DD0BFA9A19DF}"/>
              </a:ext>
            </a:extLst>
          </p:cNvPr>
          <p:cNvSpPr/>
          <p:nvPr/>
        </p:nvSpPr>
        <p:spPr>
          <a:xfrm>
            <a:off x="4012089" y="3023751"/>
            <a:ext cx="144016" cy="60199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33D58974-D120-46D7-A27F-D3E26ED9F4C7}"/>
              </a:ext>
            </a:extLst>
          </p:cNvPr>
          <p:cNvSpPr/>
          <p:nvPr/>
        </p:nvSpPr>
        <p:spPr>
          <a:xfrm rot="10800000">
            <a:off x="6945871" y="2892702"/>
            <a:ext cx="216024" cy="86409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C8894FB-2852-4FA5-812B-1DC0B72ADCC5}"/>
              </a:ext>
            </a:extLst>
          </p:cNvPr>
          <p:cNvSpPr/>
          <p:nvPr/>
        </p:nvSpPr>
        <p:spPr bwMode="auto">
          <a:xfrm>
            <a:off x="4551440" y="2874601"/>
            <a:ext cx="2215120" cy="833289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貌似这个宽度就可以体现数据的波动性大小</a:t>
            </a:r>
            <a:endParaRPr lang="en-US" altLang="zh-CN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421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E17BEF05-C7E2-4E12-9EB9-9A2446C557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1615104"/>
            <a:ext cx="11070336" cy="332028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C00000"/>
                </a:solidFill>
              </a:rPr>
              <a:t>统计分析</a:t>
            </a:r>
            <a:r>
              <a:rPr lang="zh-CN" altLang="zh-CN" sz="2800" dirty="0"/>
              <a:t>是基于统计理论，是应用数学的一个分支。在统计理论中，随机性和不确定性由概率理论建模。统计分析技术可以分为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Descriptive Statistics</a:t>
            </a:r>
            <a:r>
              <a:rPr lang="zh-CN" altLang="en-US" sz="2400" dirty="0"/>
              <a:t>（描述性统计）：解释数据的一些特征；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Exploratory Statistics Analysis</a:t>
            </a:r>
            <a:r>
              <a:rPr lang="zh-CN" altLang="en-US" sz="2400" dirty="0"/>
              <a:t>（探索性统计分析）：开始关注数据的内在规律；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Inferential Statistics</a:t>
            </a:r>
            <a:r>
              <a:rPr lang="zh-CN" altLang="en-US" sz="2400" dirty="0"/>
              <a:t>（推断性统计）：怎样用已知数据来进行预测和判断。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800" dirty="0"/>
              <a:t>例如</a:t>
            </a:r>
            <a:r>
              <a:rPr lang="zh-CN" altLang="zh-CN" sz="2800" dirty="0"/>
              <a:t>多元统计分析</a:t>
            </a:r>
            <a:r>
              <a:rPr lang="zh-CN" altLang="en-US" sz="2800" dirty="0"/>
              <a:t>：</a:t>
            </a:r>
            <a:r>
              <a:rPr lang="zh-CN" altLang="zh-CN" sz="2800" dirty="0"/>
              <a:t>回归、因子分析、聚类和判别分析等</a:t>
            </a:r>
            <a:r>
              <a:rPr lang="zh-CN" altLang="en-US" sz="2800" dirty="0"/>
              <a:t>。</a:t>
            </a:r>
            <a:endParaRPr lang="zh-CN" altLang="en-US" sz="24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统计分析方法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</p:spTree>
    <p:extLst>
      <p:ext uri="{BB962C8B-B14F-4D97-AF65-F5344CB8AC3E}">
        <p14:creationId xmlns:p14="http://schemas.microsoft.com/office/powerpoint/2010/main" val="1232282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统计分析方法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CCA40D-E11B-4A19-BFEA-2B5C58C97B56}"/>
              </a:ext>
            </a:extLst>
          </p:cNvPr>
          <p:cNvSpPr/>
          <p:nvPr/>
        </p:nvSpPr>
        <p:spPr>
          <a:xfrm>
            <a:off x="2762783" y="811308"/>
            <a:ext cx="6666434" cy="6339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统计学家最关心的问题：如何避免掉入数据陷阱</a:t>
            </a:r>
            <a:endParaRPr lang="zh-CN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3D61057-2FE5-4532-BE72-2625ABD25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02" y="1605393"/>
            <a:ext cx="4749552" cy="255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66CA915-1ABA-4DAB-9296-ABAD4F2D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4592" y="4222383"/>
            <a:ext cx="3374761" cy="196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 descr="图片包含 绿色, 动物, 小, 香蕉&#10;&#10;描述已自动生成">
            <a:extLst>
              <a:ext uri="{FF2B5EF4-FFF2-40B4-BE49-F238E27FC236}">
                <a16:creationId xmlns:a16="http://schemas.microsoft.com/office/drawing/2014/main" id="{F8A7E013-CCE6-4220-8A37-84F5D9A5A5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65683" y="1905049"/>
            <a:ext cx="2727067" cy="272706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F4378BA-EC11-4595-B6EF-519491B819DB}"/>
              </a:ext>
            </a:extLst>
          </p:cNvPr>
          <p:cNvSpPr/>
          <p:nvPr/>
        </p:nvSpPr>
        <p:spPr>
          <a:xfrm>
            <a:off x="7645680" y="4966534"/>
            <a:ext cx="3631920" cy="4785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统计：不要过分关注局部</a:t>
            </a:r>
            <a:endParaRPr lang="zh-CN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2166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统计学、概率论与数理统计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6EE1C38-1E4C-46AD-AAA5-12BE0A02F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1280829"/>
            <a:ext cx="4576105" cy="3432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6EACE52-BF88-4510-93D1-FA293A79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95" y="1280828"/>
            <a:ext cx="5524500" cy="343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1EED7092-B14E-4777-AA58-E2D104A03D00}"/>
              </a:ext>
            </a:extLst>
          </p:cNvPr>
          <p:cNvSpPr txBox="1"/>
          <p:nvPr/>
        </p:nvSpPr>
        <p:spPr>
          <a:xfrm>
            <a:off x="567082" y="6107630"/>
            <a:ext cx="6340197" cy="3385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公众号文章：</a:t>
            </a:r>
            <a:r>
              <a:rPr lang="zh-CN" altLang="en-US" sz="1600" u="sng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说说统计学、概率论和数理统计这些老梗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2017-02-17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54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9957C4-2510-4C94-98AC-DB376357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32" y="790406"/>
            <a:ext cx="9647682" cy="434450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7364FE-DAC3-4B47-AB46-B005FBBE99FA}"/>
              </a:ext>
            </a:extLst>
          </p:cNvPr>
          <p:cNvSpPr txBox="1"/>
          <p:nvPr/>
        </p:nvSpPr>
        <p:spPr>
          <a:xfrm>
            <a:off x="5626608" y="29626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79" name="AutoShape 5">
            <a:extLst>
              <a:ext uri="{FF2B5EF4-FFF2-40B4-BE49-F238E27FC236}">
                <a16:creationId xmlns:a16="http://schemas.microsoft.com/office/drawing/2014/main" id="{B7BA084B-8995-4F03-9DB3-10F2CDCDD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508" y="2100759"/>
            <a:ext cx="2542204" cy="355686"/>
          </a:xfrm>
          <a:prstGeom prst="leftArrowCallout">
            <a:avLst>
              <a:gd name="adj1" fmla="val 25000"/>
              <a:gd name="adj2" fmla="val 25000"/>
              <a:gd name="adj3" fmla="val 138055"/>
              <a:gd name="adj4" fmla="val 6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7925" tIns="38963" rIns="77925" bIns="38963" anchor="ctr">
            <a:spAutoFit/>
          </a:bodyPr>
          <a:lstStyle/>
          <a:p>
            <a:r>
              <a:rPr lang="zh-CN" altLang="en-US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网页排序结果</a:t>
            </a:r>
            <a:endParaRPr lang="en-US" altLang="zh-CN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80" name="内容占位符 2">
            <a:extLst>
              <a:ext uri="{FF2B5EF4-FFF2-40B4-BE49-F238E27FC236}">
                <a16:creationId xmlns:a16="http://schemas.microsoft.com/office/drawing/2014/main" id="{54006EB1-8C9B-45EA-B9DF-4BBAA343D6E2}"/>
              </a:ext>
            </a:extLst>
          </p:cNvPr>
          <p:cNvSpPr txBox="1">
            <a:spLocks/>
          </p:cNvSpPr>
          <p:nvPr/>
        </p:nvSpPr>
        <p:spPr>
          <a:xfrm>
            <a:off x="571500" y="5664200"/>
            <a:ext cx="6362700" cy="7819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216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zh-CN" altLang="en-US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问题：搜索引擎怎么知道哪个网页排在前面，哪个排在后面呢？即如何衡量网页的重要性？</a:t>
            </a:r>
          </a:p>
        </p:txBody>
      </p:sp>
      <p:sp>
        <p:nvSpPr>
          <p:cNvPr id="81" name="AutoShape 6">
            <a:extLst>
              <a:ext uri="{FF2B5EF4-FFF2-40B4-BE49-F238E27FC236}">
                <a16:creationId xmlns:a16="http://schemas.microsoft.com/office/drawing/2014/main" id="{8E1B2357-B172-4492-BAE4-95C1E78CB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712" y="4114088"/>
            <a:ext cx="1004911" cy="771184"/>
          </a:xfrm>
          <a:prstGeom prst="rightArrowCallout">
            <a:avLst>
              <a:gd name="adj1" fmla="val 25000"/>
              <a:gd name="adj2" fmla="val 25000"/>
              <a:gd name="adj3" fmla="val 33272"/>
              <a:gd name="adj4" fmla="val 6666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7925" tIns="38963" rIns="77925" bIns="38963" anchor="ctr">
            <a:spAutoFit/>
          </a:bodyPr>
          <a:lstStyle/>
          <a:p>
            <a:r>
              <a:rPr lang="zh-CN" altLang="en-US" sz="15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其他相关信息</a:t>
            </a:r>
            <a:endParaRPr lang="en-US" altLang="zh-CN" sz="15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4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uiExpand="1" build="p" animBg="1"/>
      <p:bldP spid="8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B831708-0D22-4D7C-9E1C-A840D4F49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3699"/>
              </p:ext>
            </p:extLst>
          </p:nvPr>
        </p:nvGraphicFramePr>
        <p:xfrm>
          <a:off x="815339" y="902208"/>
          <a:ext cx="3820160" cy="5303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4">
            <a:extLst>
              <a:ext uri="{FF2B5EF4-FFF2-40B4-BE49-F238E27FC236}">
                <a16:creationId xmlns:a16="http://schemas.microsoft.com/office/drawing/2014/main" id="{1025F111-9DE2-4CF2-8074-9F5DB3CD9001}"/>
              </a:ext>
            </a:extLst>
          </p:cNvPr>
          <p:cNvSpPr txBox="1"/>
          <p:nvPr/>
        </p:nvSpPr>
        <p:spPr>
          <a:xfrm>
            <a:off x="5315277" y="1183011"/>
            <a:ext cx="6340197" cy="4616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lt"/>
                <a:ea typeface="黑体" pitchFamily="49" charset="-122"/>
              </a:rPr>
              <a:t>数据科学中，常常遇到寻求曲线最值点的问题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D1F7F9A-1FD3-4F00-9D96-1169C53D7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15277" y="2041849"/>
            <a:ext cx="6340196" cy="322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7946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机器学习基础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704357D-4E1F-4582-AABC-972854987228}"/>
              </a:ext>
            </a:extLst>
          </p:cNvPr>
          <p:cNvSpPr txBox="1">
            <a:spLocks/>
          </p:cNvSpPr>
          <p:nvPr/>
        </p:nvSpPr>
        <p:spPr>
          <a:xfrm>
            <a:off x="571500" y="949452"/>
            <a:ext cx="11254740" cy="46032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Numerical Variable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</a:t>
            </a:r>
            <a:r>
              <a:rPr lang="zh-CN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数值变量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数值变量和分量变量</a:t>
            </a:r>
            <a:endParaRPr lang="en-US" altLang="zh-CN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Supervised Learning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（监督学习）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常见于</a:t>
            </a: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</a:rPr>
              <a:t>KNN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、线性回归、朴素贝叶斯、随机森林等</a:t>
            </a:r>
            <a:endParaRPr lang="en-US" altLang="zh-CN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Unsupervised Learning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（非监督学习）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</a:rPr>
              <a:t>常见于聚类、隐马尔可夫模型等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Input space , Output space  and Feature space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（输入空间、输出空间、和特征空间）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Training Data and Test Data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（训练集和测试集）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Cross validation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</a:t>
            </a:r>
            <a:r>
              <a:rPr lang="zh-CN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交叉验证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60667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机器学习基础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10.1  </a:t>
            </a:r>
            <a:r>
              <a:rPr lang="zh-CN" altLang="en-US" dirty="0"/>
              <a:t>数据科学的数学基础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F9F350E-D95D-4E1A-8193-B9E23CE2F18F}"/>
              </a:ext>
            </a:extLst>
          </p:cNvPr>
          <p:cNvSpPr txBox="1">
            <a:spLocks/>
          </p:cNvSpPr>
          <p:nvPr/>
        </p:nvSpPr>
        <p:spPr>
          <a:xfrm>
            <a:off x="571500" y="888261"/>
            <a:ext cx="8229600" cy="50814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Classifier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（分类）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Prediction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（预测）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Regression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（回归）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Ranking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（排序）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Lift curve 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Lift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曲线）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Receiver Operating Characteristic Curve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ROC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曲线）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Overfitting and underfitting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（过拟合和欠拟合）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Bias and Variance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（偏差和方差）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Classification Rate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（分类正确率）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Boosting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（提升方法）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Perceptron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（感知机）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Neural Networks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（神经网络）</a:t>
            </a:r>
          </a:p>
        </p:txBody>
      </p:sp>
    </p:spTree>
    <p:extLst>
      <p:ext uri="{BB962C8B-B14F-4D97-AF65-F5344CB8AC3E}">
        <p14:creationId xmlns:p14="http://schemas.microsoft.com/office/powerpoint/2010/main" val="1132501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99381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/>
              <a:t>数据科学的数学基础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334234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Calibri" panose="020F0502020204030204" pitchFamily="34" charset="0"/>
              </a:rPr>
              <a:t>概率与统计基础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674653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统计建模：线性回归模型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1042583"/>
            <a:ext cx="741082" cy="7556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83002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342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565070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</a:rPr>
              <a:t>10 </a:t>
            </a:r>
            <a:r>
              <a:rPr lang="zh-CN" altLang="en-US" sz="2400" dirty="0">
                <a:solidFill>
                  <a:schemeClr val="bg1"/>
                </a:solidFill>
              </a:rPr>
              <a:t>章</a:t>
            </a: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统计分析的原理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5015072"/>
            <a:ext cx="4801847" cy="755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数据分析的工具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0638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5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什么是概率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10.2  </a:t>
            </a:r>
            <a:r>
              <a:rPr lang="zh-CN" altLang="en-US" dirty="0"/>
              <a:t>概率与统计基础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58B49D0-009D-42FC-9DC0-43BFD2F68AC5}"/>
              </a:ext>
            </a:extLst>
          </p:cNvPr>
          <p:cNvSpPr txBox="1">
            <a:spLocks/>
          </p:cNvSpPr>
          <p:nvPr/>
        </p:nvSpPr>
        <p:spPr>
          <a:xfrm>
            <a:off x="571500" y="90754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现实世界里，充满了各种随机事件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彩票中奖、掷骰子的点数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概率是用来刻画随机的一种数学工具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127A2A-3CB5-4A0C-9C18-1211F03F01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9409" y="3429000"/>
            <a:ext cx="2312159" cy="17264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58E732-C9CD-4189-8411-F9E6E72663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3861816" y="3051809"/>
            <a:ext cx="1648968" cy="28773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D17EC90F-3FC8-4BBB-A45B-0FA5B8246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3476" y="893088"/>
            <a:ext cx="4635496" cy="4437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868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什么是概率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10.2  </a:t>
            </a:r>
            <a:r>
              <a:rPr lang="zh-CN" altLang="en-US" dirty="0"/>
              <a:t>概率与统计基础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5660752-C449-4A9B-8957-11DF63185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837370"/>
            <a:ext cx="5519362" cy="318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10BDAB8-E0FB-48E0-9015-32C1AE8F98D5}"/>
              </a:ext>
            </a:extLst>
          </p:cNvPr>
          <p:cNvSpPr txBox="1">
            <a:spLocks/>
          </p:cNvSpPr>
          <p:nvPr/>
        </p:nvSpPr>
        <p:spPr>
          <a:xfrm>
            <a:off x="6297678" y="1553345"/>
            <a:ext cx="5519362" cy="1875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在随机结果有限的情况下：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定义样本空间</a:t>
            </a:r>
            <a:r>
              <a:rPr lang="en-US" altLang="zh-CN" i="1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：所有随机结果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ω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组成的集合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定义概率：满足如下三个条件的，从样本空间到实数的函数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86C524-B9F6-406D-973E-051B5906D623}"/>
                  </a:ext>
                </a:extLst>
              </p:cNvPr>
              <p:cNvSpPr txBox="1"/>
              <p:nvPr/>
            </p:nvSpPr>
            <p:spPr>
              <a:xfrm>
                <a:off x="7081014" y="3406570"/>
                <a:ext cx="1292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86C524-B9F6-406D-973E-051B5906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014" y="3406570"/>
                <a:ext cx="1292918" cy="369332"/>
              </a:xfrm>
              <a:prstGeom prst="rect">
                <a:avLst/>
              </a:prstGeom>
              <a:blipFill>
                <a:blip r:embed="rId3"/>
                <a:stretch>
                  <a:fillRect l="-5189" r="-5189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045418A-0E4C-4BCB-8140-63F961672C7D}"/>
                  </a:ext>
                </a:extLst>
              </p:cNvPr>
              <p:cNvSpPr txBox="1"/>
              <p:nvPr/>
            </p:nvSpPr>
            <p:spPr>
              <a:xfrm>
                <a:off x="7111663" y="3928302"/>
                <a:ext cx="12622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045418A-0E4C-4BCB-8140-63F961672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63" y="3928302"/>
                <a:ext cx="1262269" cy="369332"/>
              </a:xfrm>
              <a:prstGeom prst="rect">
                <a:avLst/>
              </a:prstGeom>
              <a:blipFill>
                <a:blip r:embed="rId4"/>
                <a:stretch>
                  <a:fillRect l="-5314" r="-5314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D9B917B-E20F-44F7-90F9-9FF9AC115AD7}"/>
                  </a:ext>
                </a:extLst>
              </p:cNvPr>
              <p:cNvSpPr txBox="1"/>
              <p:nvPr/>
            </p:nvSpPr>
            <p:spPr>
              <a:xfrm>
                <a:off x="7081014" y="4449988"/>
                <a:ext cx="2307618" cy="737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bHide m:val="on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D9B917B-E20F-44F7-90F9-9FF9AC11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014" y="4449988"/>
                <a:ext cx="2307618" cy="7372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258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条件概率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10.2  </a:t>
            </a:r>
            <a:r>
              <a:rPr lang="zh-CN" altLang="en-US" dirty="0"/>
              <a:t>概率与统计基础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10BDAB8-E0FB-48E0-9015-32C1AE8F98D5}"/>
              </a:ext>
            </a:extLst>
          </p:cNvPr>
          <p:cNvSpPr txBox="1">
            <a:spLocks/>
          </p:cNvSpPr>
          <p:nvPr/>
        </p:nvSpPr>
        <p:spPr>
          <a:xfrm>
            <a:off x="576638" y="725326"/>
            <a:ext cx="5519362" cy="5192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假设一个班中：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51861841-7BA6-46FA-883F-BE6E635EC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356951"/>
              </p:ext>
            </p:extLst>
          </p:nvPr>
        </p:nvGraphicFramePr>
        <p:xfrm>
          <a:off x="3042862" y="1539474"/>
          <a:ext cx="6096000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53962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405533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184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来自重庆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来自其他省份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3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喜欢吃辣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429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不喜欢吃辣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81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445116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7A3BF8F-376B-4125-9A7A-110FA931E75F}"/>
              </a:ext>
            </a:extLst>
          </p:cNvPr>
          <p:cNvSpPr txBox="1">
            <a:spLocks/>
          </p:cNvSpPr>
          <p:nvPr/>
        </p:nvSpPr>
        <p:spPr>
          <a:xfrm>
            <a:off x="571500" y="3205928"/>
            <a:ext cx="5519362" cy="12563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用事件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表示学生来自重庆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用事件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表示学生喜欢吃辣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DB8A01-2332-4273-A2F7-93965BE46E90}"/>
              </a:ext>
            </a:extLst>
          </p:cNvPr>
          <p:cNvSpPr txBox="1"/>
          <p:nvPr/>
        </p:nvSpPr>
        <p:spPr>
          <a:xfrm>
            <a:off x="2305210" y="4830278"/>
            <a:ext cx="7571304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已知某个学生喜欢吃辣，则他来自重庆的概率是多少？</a:t>
            </a:r>
          </a:p>
        </p:txBody>
      </p:sp>
    </p:spTree>
    <p:extLst>
      <p:ext uri="{BB962C8B-B14F-4D97-AF65-F5344CB8AC3E}">
        <p14:creationId xmlns:p14="http://schemas.microsoft.com/office/powerpoint/2010/main" val="3178051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条件概率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10.2  </a:t>
            </a:r>
            <a:r>
              <a:rPr lang="zh-CN" altLang="en-US" dirty="0"/>
              <a:t>概率与统计基础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51861841-7BA6-46FA-883F-BE6E635EC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260895"/>
              </p:ext>
            </p:extLst>
          </p:nvPr>
        </p:nvGraphicFramePr>
        <p:xfrm>
          <a:off x="571500" y="779824"/>
          <a:ext cx="6096000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53962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405533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184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来自重庆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来自其他省份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3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喜欢吃辣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429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不喜欢吃辣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81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445116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7A3BF8F-376B-4125-9A7A-110FA931E75F}"/>
              </a:ext>
            </a:extLst>
          </p:cNvPr>
          <p:cNvSpPr txBox="1">
            <a:spLocks/>
          </p:cNvSpPr>
          <p:nvPr/>
        </p:nvSpPr>
        <p:spPr>
          <a:xfrm>
            <a:off x="7116833" y="895080"/>
            <a:ext cx="5519362" cy="12563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用事件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表示学生来自重庆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用事件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表示学生喜欢吃辣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DB8A01-2332-4273-A2F7-93965BE46E90}"/>
              </a:ext>
            </a:extLst>
          </p:cNvPr>
          <p:cNvSpPr txBox="1"/>
          <p:nvPr/>
        </p:nvSpPr>
        <p:spPr>
          <a:xfrm>
            <a:off x="571500" y="2288597"/>
            <a:ext cx="7571304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已知某个学生喜欢吃辣，则他来自重庆的概率是多少？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D3AC1F9-8F40-493B-8211-A6B5C6A67ECF}"/>
                  </a:ext>
                </a:extLst>
              </p:cNvPr>
              <p:cNvSpPr txBox="1"/>
              <p:nvPr/>
            </p:nvSpPr>
            <p:spPr>
              <a:xfrm>
                <a:off x="3675112" y="3039502"/>
                <a:ext cx="4841775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9/100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18/100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D3AC1F9-8F40-493B-8211-A6B5C6A67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112" y="3039502"/>
                <a:ext cx="4841775" cy="778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500706-F840-48DB-B376-FBD31DDCE387}"/>
                  </a:ext>
                </a:extLst>
              </p:cNvPr>
              <p:cNvSpPr txBox="1"/>
              <p:nvPr/>
            </p:nvSpPr>
            <p:spPr>
              <a:xfrm>
                <a:off x="1003864" y="4449407"/>
                <a:ext cx="1523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500706-F840-48DB-B376-FBD31DDC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64" y="4449407"/>
                <a:ext cx="1523750" cy="369332"/>
              </a:xfrm>
              <a:prstGeom prst="rect">
                <a:avLst/>
              </a:prstGeom>
              <a:blipFill>
                <a:blip r:embed="rId3"/>
                <a:stretch>
                  <a:fillRect l="-4400" r="-44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59D35E-037E-41E2-A71E-F50D8DC4E66E}"/>
                  </a:ext>
                </a:extLst>
              </p:cNvPr>
              <p:cNvSpPr txBox="1"/>
              <p:nvPr/>
            </p:nvSpPr>
            <p:spPr>
              <a:xfrm>
                <a:off x="4764172" y="4452507"/>
                <a:ext cx="1831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59D35E-037E-41E2-A71E-F50D8DC4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172" y="4452507"/>
                <a:ext cx="1831784" cy="369332"/>
              </a:xfrm>
              <a:prstGeom prst="rect">
                <a:avLst/>
              </a:prstGeom>
              <a:blipFill>
                <a:blip r:embed="rId4"/>
                <a:stretch>
                  <a:fillRect l="-3667" r="-4000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412E2238-46B6-4A07-A489-F555D0CA060C}"/>
              </a:ext>
            </a:extLst>
          </p:cNvPr>
          <p:cNvSpPr/>
          <p:nvPr/>
        </p:nvSpPr>
        <p:spPr>
          <a:xfrm>
            <a:off x="3130296" y="470657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F2FD3E-300D-41BB-A3AC-A13645949800}"/>
              </a:ext>
            </a:extLst>
          </p:cNvPr>
          <p:cNvSpPr txBox="1"/>
          <p:nvPr/>
        </p:nvSpPr>
        <p:spPr>
          <a:xfrm>
            <a:off x="750077" y="5131079"/>
            <a:ext cx="2031325" cy="46166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他来自重庆？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F2BED9-8115-488D-8C60-23E3E513C064}"/>
              </a:ext>
            </a:extLst>
          </p:cNvPr>
          <p:cNvSpPr txBox="1"/>
          <p:nvPr/>
        </p:nvSpPr>
        <p:spPr>
          <a:xfrm>
            <a:off x="4664401" y="5150726"/>
            <a:ext cx="2031325" cy="83099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他喜欢吃辣。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他来自重庆？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B3B02F2-6E0C-4482-AE09-D1ABD67C3525}"/>
              </a:ext>
            </a:extLst>
          </p:cNvPr>
          <p:cNvCxnSpPr/>
          <p:nvPr/>
        </p:nvCxnSpPr>
        <p:spPr>
          <a:xfrm>
            <a:off x="571500" y="4064000"/>
            <a:ext cx="110278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E545CFF-DB2C-47CE-BA40-29D4A394727B}"/>
              </a:ext>
            </a:extLst>
          </p:cNvPr>
          <p:cNvSpPr txBox="1"/>
          <p:nvPr/>
        </p:nvSpPr>
        <p:spPr>
          <a:xfrm>
            <a:off x="8400970" y="4818739"/>
            <a:ext cx="2646879" cy="461665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量化信息的价值！</a:t>
            </a:r>
          </a:p>
        </p:txBody>
      </p:sp>
    </p:spTree>
    <p:extLst>
      <p:ext uri="{BB962C8B-B14F-4D97-AF65-F5344CB8AC3E}">
        <p14:creationId xmlns:p14="http://schemas.microsoft.com/office/powerpoint/2010/main" val="19287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7" grpId="0" animBg="1"/>
      <p:bldP spid="13" grpId="0" animBg="1"/>
      <p:bldP spid="15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独立事件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10.2  </a:t>
            </a:r>
            <a:r>
              <a:rPr lang="zh-CN" altLang="en-US" dirty="0"/>
              <a:t>概率与统计基础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7A3BF8F-376B-4125-9A7A-110FA931E75F}"/>
              </a:ext>
            </a:extLst>
          </p:cNvPr>
          <p:cNvSpPr txBox="1">
            <a:spLocks/>
          </p:cNvSpPr>
          <p:nvPr/>
        </p:nvSpPr>
        <p:spPr>
          <a:xfrm>
            <a:off x="576638" y="895080"/>
            <a:ext cx="5519362" cy="1726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甲在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00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扔一个骰子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乙在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扔一个骰子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甲乙无任何交流联系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2724AC-51AD-40CA-85AB-29983CA269DE}"/>
              </a:ext>
            </a:extLst>
          </p:cNvPr>
          <p:cNvSpPr txBox="1"/>
          <p:nvPr/>
        </p:nvSpPr>
        <p:spPr>
          <a:xfrm>
            <a:off x="4967388" y="1527347"/>
            <a:ext cx="6647974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已知甲扔出了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点，则乙扔出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点的概率是多少？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8C7227A-728A-4E13-B61F-7F17CED4990C}"/>
                  </a:ext>
                </a:extLst>
              </p:cNvPr>
              <p:cNvSpPr txBox="1"/>
              <p:nvPr/>
            </p:nvSpPr>
            <p:spPr>
              <a:xfrm>
                <a:off x="681432" y="3120903"/>
                <a:ext cx="3071418" cy="616194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乙扔出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5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点：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6</m:t>
                        </m:r>
                      </m:den>
                    </m:f>
                  </m:oMath>
                </a14:m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8C7227A-728A-4E13-B61F-7F17CED49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32" y="3120903"/>
                <a:ext cx="3071418" cy="616194"/>
              </a:xfrm>
              <a:prstGeom prst="rect">
                <a:avLst/>
              </a:prstGeom>
              <a:blipFill>
                <a:blip r:embed="rId2"/>
                <a:stretch>
                  <a:fillRect l="-2778" b="-4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17C9B2-2ABD-4675-9C9B-9EDD1363121E}"/>
                  </a:ext>
                </a:extLst>
              </p:cNvPr>
              <p:cNvSpPr txBox="1"/>
              <p:nvPr/>
            </p:nvSpPr>
            <p:spPr>
              <a:xfrm>
                <a:off x="5834462" y="3120903"/>
                <a:ext cx="5676106" cy="616194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已知甲扔出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点，乙扔出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5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点：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|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6</m:t>
                        </m:r>
                      </m:den>
                    </m:f>
                  </m:oMath>
                </a14:m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17C9B2-2ABD-4675-9C9B-9EDD13631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462" y="3120903"/>
                <a:ext cx="5676106" cy="616194"/>
              </a:xfrm>
              <a:prstGeom prst="rect">
                <a:avLst/>
              </a:prstGeom>
              <a:blipFill>
                <a:blip r:embed="rId3"/>
                <a:stretch>
                  <a:fillRect l="-1182" b="-4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00FF542-FC3B-462F-BC63-B301AA0ED0A8}"/>
                  </a:ext>
                </a:extLst>
              </p:cNvPr>
              <p:cNvSpPr txBox="1"/>
              <p:nvPr/>
            </p:nvSpPr>
            <p:spPr>
              <a:xfrm>
                <a:off x="4692473" y="3059989"/>
                <a:ext cx="5498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00FF542-FC3B-462F-BC63-B301AA0ED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473" y="3059989"/>
                <a:ext cx="549830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CAC45EE-B0E4-4B08-B828-AE9EFB17459E}"/>
                  </a:ext>
                </a:extLst>
              </p:cNvPr>
              <p:cNvSpPr txBox="1"/>
              <p:nvPr/>
            </p:nvSpPr>
            <p:spPr>
              <a:xfrm>
                <a:off x="2664363" y="4499656"/>
                <a:ext cx="63401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，则称</a:t>
                </a:r>
                <a:r>
                  <a:rPr lang="en-US" altLang="zh-CN" sz="24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A,B</a:t>
                </a:r>
                <a:r>
                  <a:rPr lang="zh-CN" altLang="en-US" sz="24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为相互独立事件</a:t>
                </a:r>
                <a:endParaRPr lang="en-US" altLang="zh-CN" sz="24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sz="24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B</a:t>
                </a:r>
                <a:r>
                  <a:rPr lang="zh-CN" altLang="en-US" sz="24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事件的发生与否对</a:t>
                </a:r>
                <a:r>
                  <a:rPr lang="en-US" altLang="zh-CN" sz="24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A</a:t>
                </a:r>
                <a:r>
                  <a:rPr lang="zh-CN" altLang="en-US" sz="24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事件没有任何影响）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CAC45EE-B0E4-4B08-B828-AE9EFB17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363" y="4499656"/>
                <a:ext cx="6340197" cy="830997"/>
              </a:xfrm>
              <a:prstGeom prst="rect">
                <a:avLst/>
              </a:prstGeom>
              <a:blipFill>
                <a:blip r:embed="rId5"/>
                <a:stretch>
                  <a:fillRect t="-8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1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随机变量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10.2  </a:t>
            </a:r>
            <a:r>
              <a:rPr lang="zh-CN" altLang="en-US" dirty="0"/>
              <a:t>概率与统计基础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EE2681F-62F8-45ED-9DA0-67E7BA4A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4159" y="999574"/>
            <a:ext cx="10223682" cy="436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103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7364FE-DAC3-4B47-AB46-B005FBBE99FA}"/>
              </a:ext>
            </a:extLst>
          </p:cNvPr>
          <p:cNvSpPr txBox="1"/>
          <p:nvPr/>
        </p:nvSpPr>
        <p:spPr>
          <a:xfrm>
            <a:off x="5626608" y="29626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1114D42-460E-48F3-9814-B3B5205DE7C0}"/>
              </a:ext>
            </a:extLst>
          </p:cNvPr>
          <p:cNvSpPr txBox="1">
            <a:spLocks/>
          </p:cNvSpPr>
          <p:nvPr/>
        </p:nvSpPr>
        <p:spPr>
          <a:xfrm>
            <a:off x="571500" y="1265420"/>
            <a:ext cx="11132820" cy="3394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3200" dirty="0">
                <a:latin typeface="Calibri" panose="020F0502020204030204" pitchFamily="34" charset="0"/>
                <a:ea typeface="黑体" panose="02010609060101010101" pitchFamily="49" charset="-122"/>
              </a:rPr>
              <a:t>Google </a:t>
            </a:r>
            <a:r>
              <a:rPr lang="zh-CN" altLang="en-US" sz="3200" dirty="0">
                <a:latin typeface="Calibri" panose="020F0502020204030204" pitchFamily="34" charset="0"/>
                <a:ea typeface="黑体" panose="02010609060101010101" pitchFamily="49" charset="-122"/>
              </a:rPr>
              <a:t>的 </a:t>
            </a:r>
            <a:r>
              <a:rPr lang="en-US" altLang="zh-CN" sz="3200" dirty="0">
                <a:latin typeface="Calibri" panose="020F0502020204030204" pitchFamily="34" charset="0"/>
                <a:ea typeface="黑体" panose="02010609060101010101" pitchFamily="49" charset="-122"/>
              </a:rPr>
              <a:t>PageRank</a:t>
            </a:r>
            <a:r>
              <a:rPr lang="zh-CN" altLang="en-US" sz="3200" dirty="0">
                <a:latin typeface="Calibri" panose="020F0502020204030204" pitchFamily="34" charset="0"/>
                <a:ea typeface="黑体" panose="02010609060101010101" pitchFamily="49" charset="-122"/>
              </a:rPr>
              <a:t>是基于这样一个理论：</a:t>
            </a:r>
            <a:endParaRPr lang="en-US" altLang="zh-CN" sz="32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</a:rPr>
              <a:t>若 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B </a:t>
            </a: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</a:rPr>
              <a:t>网页上有连接到 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A </a:t>
            </a: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</a:rPr>
              <a:t>网页的链接 ，说明 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B </a:t>
            </a: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</a:rPr>
              <a:t>认为 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</a:rPr>
              <a:t>A </a:t>
            </a: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</a:rPr>
              <a:t>有链接价值，是一个“重要”的网页</a:t>
            </a:r>
            <a:endParaRPr lang="en-US" altLang="zh-CN" sz="28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</a:rPr>
              <a:t>一个网页的重要性大致由下面两个因素决定：</a:t>
            </a:r>
            <a:endParaRPr lang="en-US" altLang="zh-CN" sz="20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lvl="2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该网页的导入链接的数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 这些导入链接的重要性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B6C450A-EFFA-4FFE-AAAA-037B2824056D}"/>
              </a:ext>
            </a:extLst>
          </p:cNvPr>
          <p:cNvGrpSpPr/>
          <p:nvPr/>
        </p:nvGrpSpPr>
        <p:grpSpPr>
          <a:xfrm>
            <a:off x="9598254" y="947547"/>
            <a:ext cx="1642770" cy="635745"/>
            <a:chOff x="7668344" y="816336"/>
            <a:chExt cx="1116623" cy="421481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4BC2259A-34BE-4AB2-AEC2-BB0C3B9D1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68344" y="816336"/>
              <a:ext cx="1116623" cy="4214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E7C3E6B5-57D1-4894-9BAA-109B815C0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2739" y="881283"/>
              <a:ext cx="298938" cy="297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7925" tIns="38963" rIns="77925" bIns="38963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B</a:t>
              </a:r>
              <a:endParaRPr lang="zh-CN" altLang="en-US" sz="2400" dirty="0">
                <a:latin typeface="+mj-lt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90E30747-A159-4A3F-9BD8-B7356BB48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85718" y="839829"/>
              <a:ext cx="298938" cy="297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7925" tIns="38963" rIns="77925" bIns="38963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A</a:t>
              </a:r>
              <a:endParaRPr lang="zh-CN" altLang="en-US" sz="2400" dirty="0">
                <a:latin typeface="+mj-lt"/>
              </a:endParaRPr>
            </a:p>
          </p:txBody>
        </p:sp>
      </p:grpSp>
      <p:pic>
        <p:nvPicPr>
          <p:cNvPr id="16" name="Picture 3">
            <a:extLst>
              <a:ext uri="{FF2B5EF4-FFF2-40B4-BE49-F238E27FC236}">
                <a16:creationId xmlns:a16="http://schemas.microsoft.com/office/drawing/2014/main" id="{56BF837F-C41D-464B-945E-F7ABE63E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2268" y="3351349"/>
            <a:ext cx="2564496" cy="19871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29FA07-F269-43D8-8FD2-E68A108E6BD7}"/>
              </a:ext>
            </a:extLst>
          </p:cNvPr>
          <p:cNvSpPr txBox="1"/>
          <p:nvPr/>
        </p:nvSpPr>
        <p:spPr>
          <a:xfrm>
            <a:off x="2056424" y="5793582"/>
            <a:ext cx="3392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PageRank</a:t>
            </a:r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的决定因素</a:t>
            </a:r>
          </a:p>
        </p:txBody>
      </p:sp>
    </p:spTree>
    <p:extLst>
      <p:ext uri="{BB962C8B-B14F-4D97-AF65-F5344CB8AC3E}">
        <p14:creationId xmlns:p14="http://schemas.microsoft.com/office/powerpoint/2010/main" val="1075768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刻画随机变量的方法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10.2  </a:t>
            </a:r>
            <a:r>
              <a:rPr lang="zh-CN" altLang="en-US" dirty="0"/>
              <a:t>概率与统计基础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7E6B3-3267-4007-ACA8-15D77D86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0283" y="1130376"/>
            <a:ext cx="9931433" cy="417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6353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80E865C-7B3F-4A1D-B713-DF30F00B4A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781984"/>
          </a:xfrm>
        </p:spPr>
        <p:txBody>
          <a:bodyPr/>
          <a:lstStyle/>
          <a:p>
            <a:r>
              <a:rPr lang="zh-CN" altLang="en-US" dirty="0"/>
              <a:t>正态分布又称高斯分布，是最为重要的一种概率分布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正态分布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10.2  </a:t>
            </a:r>
            <a:r>
              <a:rPr lang="zh-CN" altLang="en-US" dirty="0"/>
              <a:t>概率与统计基础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B53B471-C45C-4D35-849D-3012DC19A000}"/>
                  </a:ext>
                </a:extLst>
              </p:cNvPr>
              <p:cNvSpPr txBox="1"/>
              <p:nvPr/>
            </p:nvSpPr>
            <p:spPr>
              <a:xfrm>
                <a:off x="8332451" y="1995766"/>
                <a:ext cx="2981906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B53B471-C45C-4D35-849D-3012DC19A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451" y="1995766"/>
                <a:ext cx="2981906" cy="822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A9E8B841-899C-40AA-BAAF-9EB42A714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7643" y="1995766"/>
            <a:ext cx="6056557" cy="419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843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中心极限定理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10.2  </a:t>
            </a:r>
            <a:r>
              <a:rPr lang="zh-CN" altLang="en-US" dirty="0"/>
              <a:t>概率与统计基础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787BA0-43F1-48A5-A8D7-B1DA02D3C0C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N</a:t>
            </a:r>
            <a:r>
              <a:rPr lang="zh-CN" altLang="en-US" sz="2800" dirty="0"/>
              <a:t>个独立同分布的随机变量相叠加，将越来越接近正态分布</a:t>
            </a:r>
            <a:endParaRPr lang="en-US" altLang="zh-CN" sz="2800" dirty="0"/>
          </a:p>
          <a:p>
            <a:r>
              <a:rPr lang="zh-CN" altLang="en-US" sz="2800" dirty="0"/>
              <a:t>在实际中，一个随机现象往往是多个随机因素的叠加</a:t>
            </a:r>
            <a:endParaRPr lang="en-US" altLang="zh-CN" sz="2800" dirty="0"/>
          </a:p>
          <a:p>
            <a:r>
              <a:rPr lang="zh-CN" altLang="en-US" sz="2800" dirty="0"/>
              <a:t>很多随机现象的分布都可以用正态分布来描述</a:t>
            </a:r>
            <a:endParaRPr lang="en-US" altLang="zh-CN" sz="2800" dirty="0"/>
          </a:p>
          <a:p>
            <a:pPr lvl="1"/>
            <a:r>
              <a:rPr lang="zh-CN" altLang="en-US" sz="2400" dirty="0"/>
              <a:t>大学英语考试（</a:t>
            </a:r>
            <a:r>
              <a:rPr lang="en-US" altLang="zh-CN" sz="2400" dirty="0"/>
              <a:t>College English Test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400" dirty="0"/>
              <a:t>高斯板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F80BF7-7EA1-4F94-A661-124FD73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4302" y="2798075"/>
            <a:ext cx="5273320" cy="266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4107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置信区间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10.2  </a:t>
            </a:r>
            <a:r>
              <a:rPr lang="zh-CN" altLang="en-US" dirty="0"/>
              <a:t>概率与统计基础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6787BA0-43F1-48A5-A8D7-B1DA02D3C0C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09600" y="812800"/>
                <a:ext cx="5657088" cy="563338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/>
                  <a:t>置信区间：概率值等于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，且以期望为中心的对称区域（在实际中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常常等于</a:t>
                </a:r>
                <a:r>
                  <a:rPr lang="en-US" altLang="zh-CN" sz="2800" dirty="0"/>
                  <a:t>0.95</a:t>
                </a:r>
                <a:r>
                  <a:rPr lang="zh-CN" altLang="en-US" sz="2800" dirty="0"/>
                  <a:t>）</a:t>
                </a:r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对于置信区间的两个边界值，它们的</a:t>
                </a:r>
                <a:r>
                  <a:rPr lang="en-US" altLang="zh-CN" sz="2800" dirty="0"/>
                  <a:t>P-value</a:t>
                </a:r>
                <a:r>
                  <a:rPr lang="zh-CN" altLang="en-US" sz="2800" dirty="0"/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6787BA0-43F1-48A5-A8D7-B1DA02D3C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09600" y="812800"/>
                <a:ext cx="5657088" cy="5633382"/>
              </a:xfrm>
              <a:blipFill>
                <a:blip r:embed="rId2"/>
                <a:stretch>
                  <a:fillRect l="-1940" t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>
            <a:extLst>
              <a:ext uri="{FF2B5EF4-FFF2-40B4-BE49-F238E27FC236}">
                <a16:creationId xmlns:a16="http://schemas.microsoft.com/office/drawing/2014/main" id="{817CD2B6-3ACF-49DC-BC19-7A166F9C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9079" y="974748"/>
            <a:ext cx="4635497" cy="450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6862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99381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/>
              <a:t>数据科学的数学基础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334234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Calibri" panose="020F0502020204030204" pitchFamily="34" charset="0"/>
              </a:rPr>
              <a:t>概率与统计基础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674653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sz="3200" b="1" dirty="0">
                <a:latin typeface="Calibri" panose="020F0502020204030204" pitchFamily="34" charset="0"/>
              </a:rPr>
              <a:t>统计建模：线性回归模型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1042583"/>
            <a:ext cx="741082" cy="7556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83002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342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565070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</a:rPr>
              <a:t>10 </a:t>
            </a:r>
            <a:r>
              <a:rPr lang="zh-CN" altLang="en-US" sz="2400" dirty="0">
                <a:solidFill>
                  <a:schemeClr val="bg1"/>
                </a:solidFill>
              </a:rPr>
              <a:t>章</a:t>
            </a: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统计分析的原理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5015072"/>
            <a:ext cx="4801847" cy="755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数据分析的工具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0638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9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统计模型与机器学习模型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10.3  </a:t>
            </a:r>
            <a:r>
              <a:rPr lang="zh-CN" altLang="en-US" dirty="0"/>
              <a:t>统计建模：线性回归模型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75E3AE6-EDE2-44CF-8839-E3D97FA6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60473"/>
            <a:ext cx="4551872" cy="2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81A6AAC-CB03-4EE0-A29A-D15955F9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6561" y="2760473"/>
            <a:ext cx="4429500" cy="2630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61F857B-3B64-41EE-95B2-D98F7E675CE1}"/>
              </a:ext>
            </a:extLst>
          </p:cNvPr>
          <p:cNvSpPr txBox="1">
            <a:spLocks/>
          </p:cNvSpPr>
          <p:nvPr/>
        </p:nvSpPr>
        <p:spPr>
          <a:xfrm>
            <a:off x="571500" y="712910"/>
            <a:ext cx="4635497" cy="1896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黑体" pitchFamily="49" charset="-122"/>
              </a:defRPr>
            </a:lvl1pPr>
            <a:lvl2pPr marL="742950" marR="0" lvl="1" indent="-28575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solidFill>
                  <a:schemeClr val="tx2"/>
                </a:solidFill>
                <a:latin typeface="+mj-lt"/>
                <a:ea typeface="黑体" pitchFamily="49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注重用数学的方法来搭建模型</a:t>
            </a:r>
            <a:endParaRPr lang="en-US" altLang="zh-CN" sz="2400" dirty="0"/>
          </a:p>
          <a:p>
            <a:pPr lvl="1"/>
            <a:r>
              <a:rPr lang="zh-CN" altLang="en-US" sz="2000" dirty="0"/>
              <a:t>理论更加扎实</a:t>
            </a:r>
            <a:endParaRPr lang="en-US" altLang="zh-CN" sz="2000" dirty="0"/>
          </a:p>
          <a:p>
            <a:pPr lvl="1"/>
            <a:r>
              <a:rPr lang="zh-CN" altLang="en-US" sz="2000" dirty="0"/>
              <a:t>模型容易理解和控制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marL="0" lvl="1" indent="0" algn="ctr">
              <a:buNone/>
            </a:pPr>
            <a:r>
              <a:rPr lang="zh-CN" altLang="en-US" sz="2000" dirty="0">
                <a:solidFill>
                  <a:srgbClr val="C00000"/>
                </a:solidFill>
              </a:rPr>
              <a:t>统计模型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D629E7B-67FA-4C2A-878E-18FC8A0E15FD}"/>
              </a:ext>
            </a:extLst>
          </p:cNvPr>
          <p:cNvSpPr txBox="1">
            <a:spLocks/>
          </p:cNvSpPr>
          <p:nvPr/>
        </p:nvSpPr>
        <p:spPr>
          <a:xfrm>
            <a:off x="6853562" y="716119"/>
            <a:ext cx="4635497" cy="165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黑体" pitchFamily="49" charset="-122"/>
              </a:rPr>
              <a:t>注重用工程的方法来搭建模型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黑体" pitchFamily="49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可以处理的场景更多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黑体" pitchFamily="49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黑体" pitchFamily="49" charset="-122"/>
              </a:rPr>
              <a:t>模型的预测效果更好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黑体" pitchFamily="49" charset="-122"/>
            </a:endParaRPr>
          </a:p>
          <a:p>
            <a:pPr marL="0" marR="0" lvl="1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黑体" pitchFamily="49" charset="-122"/>
            </a:endParaRPr>
          </a:p>
          <a:p>
            <a:pPr marL="0" marR="0" lvl="1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黑体" pitchFamily="49" charset="-122"/>
              </a:rPr>
              <a:t>机器学习模型</a:t>
            </a:r>
          </a:p>
        </p:txBody>
      </p:sp>
    </p:spTree>
    <p:extLst>
      <p:ext uri="{BB962C8B-B14F-4D97-AF65-F5344CB8AC3E}">
        <p14:creationId xmlns:p14="http://schemas.microsoft.com/office/powerpoint/2010/main" val="504849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建模五部曲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10.3  </a:t>
            </a:r>
            <a:r>
              <a:rPr lang="zh-CN" altLang="en-US" dirty="0"/>
              <a:t>统计建模：线性回归模型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15416E4-EB1E-4BA0-84E7-97263F104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756292"/>
              </p:ext>
            </p:extLst>
          </p:nvPr>
        </p:nvGraphicFramePr>
        <p:xfrm>
          <a:off x="571500" y="1121664"/>
          <a:ext cx="1093774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863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示例：线性回归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10.3  </a:t>
            </a:r>
            <a:r>
              <a:rPr lang="zh-CN" altLang="en-US" dirty="0"/>
              <a:t>统计建模：线性回归模型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503CD-1B6C-41A0-B57A-B4D520C8B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2987" y="1441071"/>
            <a:ext cx="3281595" cy="387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3C76A580-3FA2-4AC0-A202-43991B4B4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4582" y="1471428"/>
            <a:ext cx="3815918" cy="397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56C2485-1E50-4D8B-9B50-04D8D129E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" y="1471428"/>
            <a:ext cx="4105545" cy="3915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131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线性回归：损失函数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10.3  </a:t>
            </a:r>
            <a:r>
              <a:rPr lang="zh-CN" altLang="en-US" dirty="0"/>
              <a:t>统计建模：线性回归模型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4A9A7C4-5993-45BF-8C42-C674DD3E256D}"/>
              </a:ext>
            </a:extLst>
          </p:cNvPr>
          <p:cNvSpPr txBox="1">
            <a:spLocks/>
          </p:cNvSpPr>
          <p:nvPr/>
        </p:nvSpPr>
        <p:spPr>
          <a:xfrm>
            <a:off x="6663436" y="1126489"/>
            <a:ext cx="4635496" cy="4605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损失函数是统计模型的核心：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即使相同的模型形式，不同的损失函数对应着不同的模型效果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如果把模型看成是人工智能，则损失函数就是它的价值观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模型的损失函数是由人定义的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从理论上讲，技术已不再中立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t>模型已经成为今天生活的主宰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68C27AF7-58E0-462C-B330-1A594D3AC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988" y="1780900"/>
            <a:ext cx="5263892" cy="329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6117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线性回归：特征提取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10.3  </a:t>
            </a:r>
            <a:r>
              <a:rPr lang="zh-CN" altLang="en-US" dirty="0"/>
              <a:t>统计建模：线性回归模型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45DB6AD-D96C-438F-9964-5115557DD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18" y="1156664"/>
            <a:ext cx="9905963" cy="416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895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29FA07-F269-43D8-8FD2-E68A108E6BD7}"/>
              </a:ext>
            </a:extLst>
          </p:cNvPr>
          <p:cNvSpPr txBox="1"/>
          <p:nvPr/>
        </p:nvSpPr>
        <p:spPr>
          <a:xfrm>
            <a:off x="2056424" y="5793582"/>
            <a:ext cx="3445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尝试计算</a:t>
            </a:r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PageRank</a:t>
            </a:r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值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2BD242EC-C6F2-4037-899B-B6724B8D585C}"/>
              </a:ext>
            </a:extLst>
          </p:cNvPr>
          <p:cNvSpPr txBox="1">
            <a:spLocks/>
          </p:cNvSpPr>
          <p:nvPr/>
        </p:nvSpPr>
        <p:spPr>
          <a:xfrm>
            <a:off x="7587078" y="1683632"/>
            <a:ext cx="4226564" cy="17770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3200">
                <a:latin typeface="Calibri" panose="020F0502020204030204" pitchFamily="34" charset="0"/>
                <a:ea typeface="黑体" panose="02010609060101010101" pitchFamily="49" charset="-122"/>
                <a:cs typeface="Times New Roman" pitchFamily="18" charset="0"/>
              </a:rPr>
              <a:t>问题</a:t>
            </a:r>
            <a:endParaRPr lang="en-US" altLang="zh-CN" sz="3200">
              <a:latin typeface="Calibri" panose="020F0502020204030204" pitchFamily="34" charset="0"/>
              <a:ea typeface="黑体" panose="02010609060101010101" pitchFamily="49" charset="-122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sz="2800">
                <a:latin typeface="Calibri" panose="020F0502020204030204" pitchFamily="34" charset="0"/>
                <a:ea typeface="黑体" panose="02010609060101010101" pitchFamily="49" charset="-122"/>
                <a:cs typeface="Times New Roman" pitchFamily="18" charset="0"/>
              </a:rPr>
              <a:t>先有鸡还是先有蛋？</a:t>
            </a:r>
            <a:endParaRPr lang="en-US" altLang="zh-CN" sz="2800">
              <a:latin typeface="Calibri" panose="020F0502020204030204" pitchFamily="34" charset="0"/>
              <a:ea typeface="黑体" panose="02010609060101010101" pitchFamily="49" charset="-122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sz="2800" kern="0">
                <a:latin typeface="Calibri" panose="020F0502020204030204" pitchFamily="34" charset="0"/>
                <a:ea typeface="黑体" panose="02010609060101010101" pitchFamily="49" charset="-122"/>
                <a:cs typeface="Times New Roman" pitchFamily="18" charset="0"/>
              </a:rPr>
              <a:t>Internet</a:t>
            </a:r>
            <a:r>
              <a:rPr lang="zh-CN" altLang="en-US" sz="2800" kern="0">
                <a:latin typeface="Calibri" panose="020F0502020204030204" pitchFamily="34" charset="0"/>
                <a:ea typeface="黑体" panose="02010609060101010101" pitchFamily="49" charset="-122"/>
                <a:cs typeface="Times New Roman" pitchFamily="18" charset="0"/>
              </a:rPr>
              <a:t>的拓扑结构</a:t>
            </a:r>
            <a:endParaRPr lang="zh-CN" altLang="en-US" sz="2800" kern="0" dirty="0">
              <a:latin typeface="Calibri" panose="020F0502020204030204" pitchFamily="34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8" name="Picture 4" descr="http://t2.gstatic.com/images?q=tbn:z4UO3nZUJE2SQM:">
            <a:extLst>
              <a:ext uri="{FF2B5EF4-FFF2-40B4-BE49-F238E27FC236}">
                <a16:creationId xmlns:a16="http://schemas.microsoft.com/office/drawing/2014/main" id="{198F784A-2D1C-4C24-B046-B82B07A46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0639" y="3928890"/>
            <a:ext cx="1656178" cy="130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6" descr="http://www.plyojump.com/classes/images/networks/current_internet.gif">
            <a:extLst>
              <a:ext uri="{FF2B5EF4-FFF2-40B4-BE49-F238E27FC236}">
                <a16:creationId xmlns:a16="http://schemas.microsoft.com/office/drawing/2014/main" id="{7BA51735-6657-47AA-A7BE-724227286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2" y="3928889"/>
            <a:ext cx="2143858" cy="130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103">
            <a:extLst>
              <a:ext uri="{FF2B5EF4-FFF2-40B4-BE49-F238E27FC236}">
                <a16:creationId xmlns:a16="http://schemas.microsoft.com/office/drawing/2014/main" id="{53420624-4411-43DA-B7F6-3B6DA8C8F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759" y="5010995"/>
            <a:ext cx="5506441" cy="44801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lt"/>
                <a:ea typeface="黑体" pitchFamily="49" charset="-122"/>
                <a:cs typeface="Times New Roman" pitchFamily="18" charset="0"/>
              </a:rPr>
              <a:t>可以用数据思维与模型来解决这类问题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D145C67-E13B-4FB3-A824-FED6F48D8768}"/>
              </a:ext>
            </a:extLst>
          </p:cNvPr>
          <p:cNvGrpSpPr/>
          <p:nvPr/>
        </p:nvGrpSpPr>
        <p:grpSpPr>
          <a:xfrm>
            <a:off x="1618460" y="1152681"/>
            <a:ext cx="4891973" cy="3330033"/>
            <a:chOff x="2278653" y="1381978"/>
            <a:chExt cx="3348020" cy="239748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17364FE-DAC3-4B47-AB46-B005FBBE99FA}"/>
                </a:ext>
              </a:extLst>
            </p:cNvPr>
            <p:cNvSpPr txBox="1"/>
            <p:nvPr/>
          </p:nvSpPr>
          <p:spPr>
            <a:xfrm>
              <a:off x="5626608" y="296265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6104DB3D-1836-431F-880A-EAE1669557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749" y="2226885"/>
              <a:ext cx="955431" cy="355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7925" tIns="38963" rIns="77925" bIns="38963">
              <a:spAutoFit/>
            </a:bodyPr>
            <a:lstStyle/>
            <a:p>
              <a:pPr algn="ctr"/>
              <a:r>
                <a:rPr lang="zh-CN" altLang="en-US" dirty="0">
                  <a:latin typeface="+mj-lt"/>
                  <a:ea typeface="黑体" pitchFamily="49" charset="-122"/>
                </a:rPr>
                <a:t>页面</a:t>
              </a:r>
              <a:r>
                <a:rPr lang="en-US" altLang="zh-CN" dirty="0">
                  <a:latin typeface="+mj-lt"/>
                  <a:ea typeface="黑体" pitchFamily="49" charset="-122"/>
                </a:rPr>
                <a:t>C</a:t>
              </a:r>
              <a:endParaRPr lang="zh-CN" altLang="en-US" dirty="0">
                <a:latin typeface="+mj-lt"/>
                <a:ea typeface="黑体" pitchFamily="49" charset="-122"/>
              </a:endParaRP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36289F32-DC64-40D7-AF88-5634439CC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779" y="2225695"/>
              <a:ext cx="955431" cy="355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7925" tIns="38963" rIns="77925" bIns="38963">
              <a:spAutoFit/>
            </a:bodyPr>
            <a:lstStyle/>
            <a:p>
              <a:pPr algn="ctr"/>
              <a:r>
                <a:rPr lang="zh-CN" altLang="en-US" dirty="0">
                  <a:latin typeface="+mj-lt"/>
                  <a:ea typeface="黑体" pitchFamily="49" charset="-122"/>
                </a:rPr>
                <a:t>页面</a:t>
              </a:r>
              <a:r>
                <a:rPr lang="en-US" altLang="zh-CN" dirty="0">
                  <a:latin typeface="+mj-lt"/>
                  <a:ea typeface="黑体" pitchFamily="49" charset="-122"/>
                </a:rPr>
                <a:t>A</a:t>
              </a:r>
              <a:endParaRPr lang="zh-CN" altLang="en-US" dirty="0">
                <a:latin typeface="+mj-lt"/>
                <a:ea typeface="黑体" pitchFamily="49" charset="-122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D7C8FCEF-C70A-4F48-A357-6D9DCF874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8157" y="3357979"/>
              <a:ext cx="956896" cy="355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7925" tIns="38963" rIns="77925" bIns="38963">
              <a:spAutoFit/>
            </a:bodyPr>
            <a:lstStyle/>
            <a:p>
              <a:r>
                <a:rPr lang="zh-CN" altLang="en-US">
                  <a:latin typeface="+mj-lt"/>
                  <a:ea typeface="黑体" pitchFamily="49" charset="-122"/>
                </a:rPr>
                <a:t>页面</a:t>
              </a:r>
              <a:r>
                <a:rPr lang="en-US" altLang="zh-CN">
                  <a:latin typeface="+mj-lt"/>
                  <a:ea typeface="黑体" pitchFamily="49" charset="-122"/>
                </a:rPr>
                <a:t>B</a:t>
              </a:r>
              <a:endParaRPr lang="zh-CN" altLang="en-US">
                <a:latin typeface="+mj-lt"/>
                <a:ea typeface="黑体" pitchFamily="49" charset="-122"/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E090A710-B28D-4CC3-A27B-1835D81EBC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9093" y="3384173"/>
              <a:ext cx="955431" cy="355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7925" tIns="38963" rIns="77925" bIns="38963">
              <a:spAutoFit/>
            </a:bodyPr>
            <a:lstStyle/>
            <a:p>
              <a:r>
                <a:rPr lang="zh-CN" altLang="en-US" dirty="0">
                  <a:latin typeface="+mj-lt"/>
                  <a:ea typeface="黑体" pitchFamily="49" charset="-122"/>
                </a:rPr>
                <a:t>页面</a:t>
              </a:r>
              <a:r>
                <a:rPr lang="en-US" altLang="zh-CN" dirty="0">
                  <a:latin typeface="+mj-lt"/>
                  <a:ea typeface="黑体" pitchFamily="49" charset="-122"/>
                </a:rPr>
                <a:t>D</a:t>
              </a:r>
              <a:endParaRPr lang="zh-CN" altLang="en-US" dirty="0">
                <a:latin typeface="+mj-lt"/>
                <a:ea typeface="黑体" pitchFamily="49" charset="-122"/>
              </a:endParaRPr>
            </a:p>
          </p:txBody>
        </p:sp>
        <p:sp>
          <p:nvSpPr>
            <p:cNvPr id="24" name="流程图: 卡片 23">
              <a:extLst>
                <a:ext uri="{FF2B5EF4-FFF2-40B4-BE49-F238E27FC236}">
                  <a16:creationId xmlns:a16="http://schemas.microsoft.com/office/drawing/2014/main" id="{89F6D575-D976-400D-8ACB-3294423A1C34}"/>
                </a:ext>
              </a:extLst>
            </p:cNvPr>
            <p:cNvSpPr/>
            <p:nvPr/>
          </p:nvSpPr>
          <p:spPr>
            <a:xfrm rot="16200000" flipV="1">
              <a:off x="2711857" y="1481554"/>
              <a:ext cx="795338" cy="685800"/>
            </a:xfrm>
            <a:prstGeom prst="flowChartPunchedCard">
              <a:avLst/>
            </a:prstGeom>
            <a:solidFill>
              <a:srgbClr val="99C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925" tIns="38963" rIns="77925" bIns="38963" anchor="ctr"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latin typeface="+mj-lt"/>
                <a:ea typeface="黑体" pitchFamily="49" charset="-122"/>
              </a:endParaRPr>
            </a:p>
          </p:txBody>
        </p:sp>
        <p:sp>
          <p:nvSpPr>
            <p:cNvPr id="25" name="流程图: 卡片 24">
              <a:extLst>
                <a:ext uri="{FF2B5EF4-FFF2-40B4-BE49-F238E27FC236}">
                  <a16:creationId xmlns:a16="http://schemas.microsoft.com/office/drawing/2014/main" id="{80F1F153-0577-4304-9FF3-CD7FBFC1827C}"/>
                </a:ext>
              </a:extLst>
            </p:cNvPr>
            <p:cNvSpPr/>
            <p:nvPr/>
          </p:nvSpPr>
          <p:spPr>
            <a:xfrm rot="16200000" flipV="1">
              <a:off x="4162587" y="1481554"/>
              <a:ext cx="795338" cy="685800"/>
            </a:xfrm>
            <a:prstGeom prst="flowChartPunchedCard">
              <a:avLst/>
            </a:prstGeom>
            <a:solidFill>
              <a:srgbClr val="99C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925" tIns="38963" rIns="77925" bIns="38963" anchor="ctr"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latin typeface="+mj-lt"/>
                <a:ea typeface="黑体" pitchFamily="49" charset="-122"/>
              </a:endParaRPr>
            </a:p>
          </p:txBody>
        </p:sp>
        <p:sp>
          <p:nvSpPr>
            <p:cNvPr id="26" name="流程图: 卡片 25">
              <a:extLst>
                <a:ext uri="{FF2B5EF4-FFF2-40B4-BE49-F238E27FC236}">
                  <a16:creationId xmlns:a16="http://schemas.microsoft.com/office/drawing/2014/main" id="{17B28394-8D1C-4A8B-8407-2C240B32D693}"/>
                </a:ext>
              </a:extLst>
            </p:cNvPr>
            <p:cNvSpPr/>
            <p:nvPr/>
          </p:nvSpPr>
          <p:spPr>
            <a:xfrm rot="16200000" flipV="1">
              <a:off x="2711857" y="2617410"/>
              <a:ext cx="795338" cy="685800"/>
            </a:xfrm>
            <a:prstGeom prst="flowChartPunchedCard">
              <a:avLst/>
            </a:prstGeom>
            <a:solidFill>
              <a:srgbClr val="99C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925" tIns="38963" rIns="77925" bIns="38963" anchor="ctr"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latin typeface="+mj-lt"/>
                <a:ea typeface="黑体" pitchFamily="49" charset="-122"/>
              </a:endParaRPr>
            </a:p>
          </p:txBody>
        </p:sp>
        <p:sp>
          <p:nvSpPr>
            <p:cNvPr id="27" name="流程图: 卡片 26">
              <a:extLst>
                <a:ext uri="{FF2B5EF4-FFF2-40B4-BE49-F238E27FC236}">
                  <a16:creationId xmlns:a16="http://schemas.microsoft.com/office/drawing/2014/main" id="{37FB501E-44A9-4264-A413-5D74701E1FBE}"/>
                </a:ext>
              </a:extLst>
            </p:cNvPr>
            <p:cNvSpPr/>
            <p:nvPr/>
          </p:nvSpPr>
          <p:spPr>
            <a:xfrm rot="16200000" flipV="1">
              <a:off x="4162587" y="2638841"/>
              <a:ext cx="795338" cy="685800"/>
            </a:xfrm>
            <a:prstGeom prst="flowChartPunchedCard">
              <a:avLst/>
            </a:prstGeom>
            <a:solidFill>
              <a:srgbClr val="99C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925" tIns="38963" rIns="77925" bIns="38963" anchor="ctr"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latin typeface="+mj-lt"/>
                <a:ea typeface="黑体" pitchFamily="49" charset="-122"/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85B3C62-1697-42DE-B499-15E34E6AEB57}"/>
                </a:ext>
              </a:extLst>
            </p:cNvPr>
            <p:cNvCxnSpPr>
              <a:cxnSpLocks/>
            </p:cNvCxnSpPr>
            <p:nvPr/>
          </p:nvCxnSpPr>
          <p:spPr>
            <a:xfrm>
              <a:off x="3343988" y="1847077"/>
              <a:ext cx="870438" cy="238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BF767FF9-DC2E-4CFE-86CB-9EC6FFF27ACF}"/>
                </a:ext>
              </a:extLst>
            </p:cNvPr>
            <p:cNvCxnSpPr>
              <a:endCxn id="27" idx="2"/>
            </p:cNvCxnSpPr>
            <p:nvPr/>
          </p:nvCxnSpPr>
          <p:spPr>
            <a:xfrm rot="16200000" flipH="1">
              <a:off x="3267284" y="2031668"/>
              <a:ext cx="1017984" cy="88216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61EB5E6E-C755-442D-96E8-6325E7B8DF0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04605" y="2050123"/>
              <a:ext cx="928688" cy="84406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F7779D78-EF36-4A22-AE23-5D99F16AE2B7}"/>
                </a:ext>
              </a:extLst>
            </p:cNvPr>
            <p:cNvCxnSpPr>
              <a:cxnSpLocks/>
            </p:cNvCxnSpPr>
            <p:nvPr/>
          </p:nvCxnSpPr>
          <p:spPr>
            <a:xfrm>
              <a:off x="2876530" y="1847077"/>
              <a:ext cx="461596" cy="119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15BCC1F0-66CE-4813-9C7D-5836C2B321AE}"/>
                </a:ext>
              </a:extLst>
            </p:cNvPr>
            <p:cNvCxnSpPr>
              <a:cxnSpLocks/>
            </p:cNvCxnSpPr>
            <p:nvPr/>
          </p:nvCxnSpPr>
          <p:spPr>
            <a:xfrm>
              <a:off x="2876530" y="1961377"/>
              <a:ext cx="461596" cy="119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4FA255CE-8DB5-4723-8A33-35F031CAE0AD}"/>
                </a:ext>
              </a:extLst>
            </p:cNvPr>
            <p:cNvCxnSpPr>
              <a:cxnSpLocks/>
            </p:cNvCxnSpPr>
            <p:nvPr/>
          </p:nvCxnSpPr>
          <p:spPr>
            <a:xfrm>
              <a:off x="4336053" y="1847077"/>
              <a:ext cx="461596" cy="119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E91C58E6-0A24-4809-8AAD-60B77ADF17C9}"/>
                </a:ext>
              </a:extLst>
            </p:cNvPr>
            <p:cNvCxnSpPr>
              <a:cxnSpLocks/>
            </p:cNvCxnSpPr>
            <p:nvPr/>
          </p:nvCxnSpPr>
          <p:spPr>
            <a:xfrm>
              <a:off x="4336053" y="1961377"/>
              <a:ext cx="461596" cy="119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208954A-0BEC-42FF-9F0A-519919DBC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8600" y="1664910"/>
              <a:ext cx="581757" cy="180975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B2F01E3-579E-4575-B435-45016C80EB44}"/>
                </a:ext>
              </a:extLst>
            </p:cNvPr>
            <p:cNvCxnSpPr>
              <a:cxnSpLocks/>
            </p:cNvCxnSpPr>
            <p:nvPr/>
          </p:nvCxnSpPr>
          <p:spPr>
            <a:xfrm>
              <a:off x="4788857" y="1963757"/>
              <a:ext cx="571500" cy="122634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57CABFEA-1B30-4554-A2CC-A76823FE30F5}"/>
                </a:ext>
              </a:extLst>
            </p:cNvPr>
            <p:cNvCxnSpPr>
              <a:cxnSpLocks/>
            </p:cNvCxnSpPr>
            <p:nvPr/>
          </p:nvCxnSpPr>
          <p:spPr>
            <a:xfrm>
              <a:off x="4336053" y="2968645"/>
              <a:ext cx="461596" cy="119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EF9B93A0-1BC8-44E3-96B1-BFEA8286CFEE}"/>
                </a:ext>
              </a:extLst>
            </p:cNvPr>
            <p:cNvCxnSpPr>
              <a:cxnSpLocks/>
            </p:cNvCxnSpPr>
            <p:nvPr/>
          </p:nvCxnSpPr>
          <p:spPr>
            <a:xfrm>
              <a:off x="4336053" y="3082945"/>
              <a:ext cx="461596" cy="119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7E019FB-D91B-45BA-BDC1-8EE26CA4D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857" y="2786479"/>
              <a:ext cx="571500" cy="18335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6EBDDD3A-2B14-4324-ACBD-3753FC5B28D3}"/>
                </a:ext>
              </a:extLst>
            </p:cNvPr>
            <p:cNvCxnSpPr>
              <a:cxnSpLocks/>
            </p:cNvCxnSpPr>
            <p:nvPr/>
          </p:nvCxnSpPr>
          <p:spPr>
            <a:xfrm>
              <a:off x="4791788" y="3087707"/>
              <a:ext cx="594946" cy="12739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53C904C3-E14D-4A05-9DFD-6B8F04FEAF74}"/>
                </a:ext>
              </a:extLst>
            </p:cNvPr>
            <p:cNvCxnSpPr>
              <a:cxnSpLocks/>
            </p:cNvCxnSpPr>
            <p:nvPr/>
          </p:nvCxnSpPr>
          <p:spPr>
            <a:xfrm>
              <a:off x="2876530" y="2947214"/>
              <a:ext cx="461596" cy="119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152A2349-2F98-45A3-81AC-1CA83CA332E8}"/>
                </a:ext>
              </a:extLst>
            </p:cNvPr>
            <p:cNvCxnSpPr>
              <a:cxnSpLocks/>
            </p:cNvCxnSpPr>
            <p:nvPr/>
          </p:nvCxnSpPr>
          <p:spPr>
            <a:xfrm>
              <a:off x="2876530" y="3061514"/>
              <a:ext cx="461596" cy="119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9DE4F8A9-3B7F-4360-99AC-3525B040400C}"/>
                </a:ext>
              </a:extLst>
            </p:cNvPr>
            <p:cNvCxnSpPr>
              <a:cxnSpLocks/>
            </p:cNvCxnSpPr>
            <p:nvPr/>
          </p:nvCxnSpPr>
          <p:spPr>
            <a:xfrm>
              <a:off x="2876530" y="3175814"/>
              <a:ext cx="461596" cy="119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6F92701-3577-4166-899C-931B89CDCEA2}"/>
                </a:ext>
              </a:extLst>
            </p:cNvPr>
            <p:cNvCxnSpPr>
              <a:endCxn id="24" idx="2"/>
            </p:cNvCxnSpPr>
            <p:nvPr/>
          </p:nvCxnSpPr>
          <p:spPr>
            <a:xfrm flipV="1">
              <a:off x="2278653" y="1824454"/>
              <a:ext cx="487973" cy="119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77504E2-B32A-4E43-BE2F-8555D6A0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306495" y="1581566"/>
              <a:ext cx="460131" cy="128588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5D905BF4-1E59-4836-8620-BE4524D39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3823" y="1961377"/>
              <a:ext cx="460131" cy="7739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18C32B5F-34A5-4D4B-84FB-55D47770F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8653" y="2996029"/>
              <a:ext cx="487973" cy="119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79E4C8F-B09E-4935-A9FA-37E659ED7649}"/>
                </a:ext>
              </a:extLst>
            </p:cNvPr>
            <p:cNvCxnSpPr>
              <a:cxnSpLocks/>
            </p:cNvCxnSpPr>
            <p:nvPr/>
          </p:nvCxnSpPr>
          <p:spPr>
            <a:xfrm>
              <a:off x="2306495" y="2753141"/>
              <a:ext cx="460131" cy="128588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FD261A5D-C95C-4358-9FAA-0F575025E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3823" y="3132952"/>
              <a:ext cx="460131" cy="7739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BA43DB40-4F26-4B26-88E3-3ADBC3B79594}"/>
                </a:ext>
              </a:extLst>
            </p:cNvPr>
            <p:cNvCxnSpPr>
              <a:cxnSpLocks/>
            </p:cNvCxnSpPr>
            <p:nvPr/>
          </p:nvCxnSpPr>
          <p:spPr>
            <a:xfrm>
              <a:off x="3335195" y="3172241"/>
              <a:ext cx="829408" cy="60721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CC1A7EEE-3CC2-4A94-82E4-C4486D5C02E0}"/>
                </a:ext>
              </a:extLst>
            </p:cNvPr>
            <p:cNvCxnSpPr>
              <a:cxnSpLocks/>
            </p:cNvCxnSpPr>
            <p:nvPr/>
          </p:nvCxnSpPr>
          <p:spPr>
            <a:xfrm>
              <a:off x="3342523" y="3060322"/>
              <a:ext cx="857250" cy="490538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89">
              <a:extLst>
                <a:ext uri="{FF2B5EF4-FFF2-40B4-BE49-F238E27FC236}">
                  <a16:creationId xmlns:a16="http://schemas.microsoft.com/office/drawing/2014/main" id="{D25968A8-BFE4-45C4-ADD9-285B4B3F67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211" y="1450597"/>
              <a:ext cx="659423" cy="340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7925" tIns="38963" rIns="77925" bIns="38963">
              <a:spAutoFit/>
            </a:bodyPr>
            <a:lstStyle/>
            <a:p>
              <a:r>
                <a:rPr lang="en-US" altLang="zh-CN" sz="1700" dirty="0">
                  <a:latin typeface="+mj-lt"/>
                  <a:ea typeface="黑体" pitchFamily="49" charset="-122"/>
                </a:rPr>
                <a:t>100</a:t>
              </a:r>
              <a:endParaRPr lang="zh-CN" altLang="en-US" sz="1700" dirty="0">
                <a:latin typeface="+mj-lt"/>
                <a:ea typeface="黑体" pitchFamily="49" charset="-122"/>
              </a:endParaRPr>
            </a:p>
          </p:txBody>
        </p:sp>
        <p:sp>
          <p:nvSpPr>
            <p:cNvPr id="53" name="TextBox 90">
              <a:extLst>
                <a:ext uri="{FF2B5EF4-FFF2-40B4-BE49-F238E27FC236}">
                  <a16:creationId xmlns:a16="http://schemas.microsoft.com/office/drawing/2014/main" id="{2215302B-3591-4C47-954E-CAC371AC6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1823" y="2572166"/>
              <a:ext cx="501162" cy="340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7925" tIns="38963" rIns="77925" bIns="38963">
              <a:spAutoFit/>
            </a:bodyPr>
            <a:lstStyle/>
            <a:p>
              <a:r>
                <a:rPr lang="en-US" altLang="zh-CN" sz="1700" dirty="0">
                  <a:latin typeface="+mj-lt"/>
                  <a:ea typeface="黑体" pitchFamily="49" charset="-122"/>
                </a:rPr>
                <a:t>9</a:t>
              </a:r>
              <a:endParaRPr lang="zh-CN" altLang="en-US" sz="1700" dirty="0">
                <a:latin typeface="+mj-lt"/>
                <a:ea typeface="黑体" pitchFamily="49" charset="-122"/>
              </a:endParaRPr>
            </a:p>
          </p:txBody>
        </p:sp>
        <p:sp>
          <p:nvSpPr>
            <p:cNvPr id="54" name="TextBox 91">
              <a:extLst>
                <a:ext uri="{FF2B5EF4-FFF2-40B4-BE49-F238E27FC236}">
                  <a16:creationId xmlns:a16="http://schemas.microsoft.com/office/drawing/2014/main" id="{852F0C7B-F842-4FF5-8173-8A48FBA0F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133" y="1381978"/>
              <a:ext cx="659423" cy="448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7925" tIns="38963" rIns="77925" bIns="38963">
              <a:spAutoFit/>
            </a:bodyPr>
            <a:lstStyle/>
            <a:p>
              <a:r>
                <a:rPr lang="en-US" altLang="zh-CN" sz="2400" dirty="0">
                  <a:latin typeface="+mj-lt"/>
                  <a:ea typeface="黑体" pitchFamily="49" charset="-122"/>
                  <a:cs typeface="Times New Roman" pitchFamily="18" charset="0"/>
                </a:rPr>
                <a:t>?</a:t>
              </a:r>
              <a:endParaRPr lang="zh-CN" altLang="en-US" sz="2400" dirty="0">
                <a:latin typeface="+mj-lt"/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55" name="TextBox 92">
              <a:extLst>
                <a:ext uri="{FF2B5EF4-FFF2-40B4-BE49-F238E27FC236}">
                  <a16:creationId xmlns:a16="http://schemas.microsoft.com/office/drawing/2014/main" id="{4C5811B8-CBA8-4EA7-BDF7-A7A181946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3423" y="2607885"/>
              <a:ext cx="659423" cy="340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7925" tIns="38963" rIns="77925" bIns="38963">
              <a:spAutoFit/>
            </a:bodyPr>
            <a:lstStyle/>
            <a:p>
              <a:r>
                <a:rPr lang="en-US" altLang="zh-CN" sz="1700" dirty="0">
                  <a:latin typeface="+mj-lt"/>
                  <a:ea typeface="黑体" pitchFamily="49" charset="-122"/>
                </a:rPr>
                <a:t>50</a:t>
              </a:r>
              <a:endParaRPr lang="zh-CN" altLang="en-US" sz="1700" dirty="0">
                <a:latin typeface="+mj-lt"/>
                <a:ea typeface="黑体" pitchFamily="49" charset="-122"/>
              </a:endParaRPr>
            </a:p>
          </p:txBody>
        </p:sp>
        <p:sp>
          <p:nvSpPr>
            <p:cNvPr id="56" name="TextBox 95">
              <a:extLst>
                <a:ext uri="{FF2B5EF4-FFF2-40B4-BE49-F238E27FC236}">
                  <a16:creationId xmlns:a16="http://schemas.microsoft.com/office/drawing/2014/main" id="{8F36CAE4-9CF8-42FA-8A87-F1F679E2F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5806" y="1445835"/>
              <a:ext cx="659423" cy="340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7925" tIns="38963" rIns="77925" bIns="38963">
              <a:spAutoFit/>
            </a:bodyPr>
            <a:lstStyle/>
            <a:p>
              <a:r>
                <a:rPr lang="en-US" altLang="zh-CN" sz="1700" dirty="0">
                  <a:latin typeface="+mj-lt"/>
                  <a:ea typeface="黑体" pitchFamily="49" charset="-122"/>
                </a:rPr>
                <a:t>53</a:t>
              </a:r>
              <a:endParaRPr lang="zh-CN" altLang="en-US" sz="1700" dirty="0">
                <a:latin typeface="+mj-lt"/>
                <a:ea typeface="黑体" pitchFamily="49" charset="-122"/>
              </a:endParaRPr>
            </a:p>
          </p:txBody>
        </p:sp>
        <p:sp>
          <p:nvSpPr>
            <p:cNvPr id="58" name="TextBox 89">
              <a:extLst>
                <a:ext uri="{FF2B5EF4-FFF2-40B4-BE49-F238E27FC236}">
                  <a16:creationId xmlns:a16="http://schemas.microsoft.com/office/drawing/2014/main" id="{E76FF633-F585-4D1C-A4C1-CE1EFA6C7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8086" y="1564897"/>
              <a:ext cx="507023" cy="340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7925" tIns="38963" rIns="77925" bIns="38963">
              <a:spAutoFit/>
            </a:bodyPr>
            <a:lstStyle/>
            <a:p>
              <a:r>
                <a:rPr lang="en-US" altLang="zh-CN" sz="1700" dirty="0">
                  <a:latin typeface="+mj-lt"/>
                  <a:ea typeface="黑体" pitchFamily="49" charset="-122"/>
                </a:rPr>
                <a:t>50</a:t>
              </a:r>
              <a:endParaRPr lang="zh-CN" altLang="en-US" sz="1700" dirty="0">
                <a:latin typeface="+mj-lt"/>
                <a:ea typeface="黑体" pitchFamily="49" charset="-122"/>
              </a:endParaRPr>
            </a:p>
          </p:txBody>
        </p:sp>
        <p:sp>
          <p:nvSpPr>
            <p:cNvPr id="59" name="TextBox 89">
              <a:extLst>
                <a:ext uri="{FF2B5EF4-FFF2-40B4-BE49-F238E27FC236}">
                  <a16:creationId xmlns:a16="http://schemas.microsoft.com/office/drawing/2014/main" id="{041CBA56-8471-42B7-A40E-D87E05C1C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2469" y="1972192"/>
              <a:ext cx="507023" cy="340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7925" tIns="38963" rIns="77925" bIns="38963">
              <a:spAutoFit/>
            </a:bodyPr>
            <a:lstStyle/>
            <a:p>
              <a:r>
                <a:rPr lang="en-US" altLang="zh-CN" sz="1700" dirty="0">
                  <a:latin typeface="+mj-lt"/>
                  <a:ea typeface="黑体" pitchFamily="49" charset="-122"/>
                </a:rPr>
                <a:t>3</a:t>
              </a:r>
              <a:endParaRPr lang="zh-CN" altLang="en-US" sz="1700" dirty="0">
                <a:latin typeface="+mj-lt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79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5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线性回归：模型形式和参数估计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10.3  </a:t>
            </a:r>
            <a:r>
              <a:rPr lang="zh-CN" altLang="en-US" dirty="0"/>
              <a:t>统计建模：线性回归模型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1E260-8111-470F-AB0E-A625E330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1312" y="1180606"/>
            <a:ext cx="10229376" cy="44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948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线性回归：模型效果评估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10.3  </a:t>
            </a:r>
            <a:r>
              <a:rPr lang="zh-CN" altLang="en-US" dirty="0"/>
              <a:t>统计建模：线性回归模型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4CEF9-FC82-4F59-B654-80D330BD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1804" y="1403322"/>
            <a:ext cx="10128391" cy="405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0269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99381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/>
              <a:t>数据科学的数学基础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334234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Calibri" panose="020F0502020204030204" pitchFamily="34" charset="0"/>
              </a:rPr>
              <a:t>概率与统计基础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674653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统计建模：线性回归模型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1042583"/>
            <a:ext cx="741082" cy="7556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83002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342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565070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</a:rPr>
              <a:t>10 </a:t>
            </a:r>
            <a:r>
              <a:rPr lang="zh-CN" altLang="en-US" sz="2400" dirty="0">
                <a:solidFill>
                  <a:schemeClr val="bg1"/>
                </a:solidFill>
              </a:rPr>
              <a:t>章</a:t>
            </a: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统计分析的原理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5015072"/>
            <a:ext cx="4801847" cy="75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/>
              <a:t>数据分析的工具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0638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4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编程语言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10.4  </a:t>
            </a:r>
            <a:r>
              <a:rPr lang="zh-CN" altLang="en-US" dirty="0"/>
              <a:t>数据分析的工具</a:t>
            </a:r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8C1C8B3D-DA54-469E-ACF0-85E32F354E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632" y="988314"/>
            <a:ext cx="7891274" cy="42542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5B37B06-7DA7-4A67-9E01-75817A392CC8}"/>
              </a:ext>
            </a:extLst>
          </p:cNvPr>
          <p:cNvSpPr/>
          <p:nvPr/>
        </p:nvSpPr>
        <p:spPr>
          <a:xfrm>
            <a:off x="2206752" y="988314"/>
            <a:ext cx="4644102" cy="4503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CE436D-616E-4C81-ABF8-8C2AD29A4B2C}"/>
              </a:ext>
            </a:extLst>
          </p:cNvPr>
          <p:cNvSpPr/>
          <p:nvPr/>
        </p:nvSpPr>
        <p:spPr>
          <a:xfrm>
            <a:off x="2206752" y="3085719"/>
            <a:ext cx="4644102" cy="4503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082D65-D90B-482F-B6B9-CD7C7D2C8E0A}"/>
              </a:ext>
            </a:extLst>
          </p:cNvPr>
          <p:cNvSpPr txBox="1"/>
          <p:nvPr/>
        </p:nvSpPr>
        <p:spPr>
          <a:xfrm>
            <a:off x="1868007" y="5701249"/>
            <a:ext cx="3769686" cy="70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zh-CN" alt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zh-CN" alt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zh-CN" altLang="en-US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261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数据分析工具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10.4  </a:t>
            </a:r>
            <a:r>
              <a:rPr lang="zh-CN" altLang="en-US" dirty="0"/>
              <a:t>数据分析的工具</a:t>
            </a:r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95FB9615-6E22-4853-8D47-80E6EE1415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09" y="1282065"/>
            <a:ext cx="11098982" cy="32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01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99381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/>
              <a:t>数据科学的数学基础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334234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Calibri" panose="020F0502020204030204" pitchFamily="34" charset="0"/>
              </a:rPr>
              <a:t>概率与统计基础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674653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统计建模：线性回归模型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1042583"/>
            <a:ext cx="741082" cy="7556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83002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342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565070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</a:rPr>
              <a:t>10 </a:t>
            </a:r>
            <a:r>
              <a:rPr lang="zh-CN" altLang="en-US" sz="2400" dirty="0">
                <a:solidFill>
                  <a:schemeClr val="bg1"/>
                </a:solidFill>
              </a:rPr>
              <a:t>章</a:t>
            </a: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统计分析的原理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5015072"/>
            <a:ext cx="4801847" cy="75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数据分析的工具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0638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5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381134-1B1F-4692-B4D2-05492EA0AED5}"/>
              </a:ext>
            </a:extLst>
          </p:cNvPr>
          <p:cNvSpPr txBox="1"/>
          <p:nvPr/>
        </p:nvSpPr>
        <p:spPr>
          <a:xfrm>
            <a:off x="3121908" y="579358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有向图</a:t>
            </a:r>
          </a:p>
        </p:txBody>
      </p:sp>
      <p:pic>
        <p:nvPicPr>
          <p:cNvPr id="62" name="Picture 7" descr="未标题-1">
            <a:extLst>
              <a:ext uri="{FF2B5EF4-FFF2-40B4-BE49-F238E27FC236}">
                <a16:creationId xmlns:a16="http://schemas.microsoft.com/office/drawing/2014/main" id="{FAEB8022-7B9C-4A70-9088-D573E09E0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5175" y="1094860"/>
            <a:ext cx="3818150" cy="258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 Box 6">
            <a:extLst>
              <a:ext uri="{FF2B5EF4-FFF2-40B4-BE49-F238E27FC236}">
                <a16:creationId xmlns:a16="http://schemas.microsoft.com/office/drawing/2014/main" id="{520D5843-5CEC-4A4C-93B5-E605F5329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883538"/>
            <a:ext cx="6985002" cy="1384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algn="l">
              <a:lnSpc>
                <a:spcPct val="12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右图为一个有向图，记为 </a:t>
            </a:r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G</a:t>
            </a:r>
            <a:r>
              <a:rPr lang="zh-CN" altLang="en-US" sz="2400" dirty="0">
                <a:solidFill>
                  <a:schemeClr val="tx2"/>
                </a:solidFill>
                <a:latin typeface="Courier New" pitchFamily="49" charset="0"/>
              </a:rPr>
              <a:t>，</a:t>
            </a:r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G={V,E}</a:t>
            </a:r>
            <a:endParaRPr lang="en-US" altLang="zh-CN" sz="2400" dirty="0">
              <a:solidFill>
                <a:schemeClr val="tx2"/>
              </a:solidFill>
              <a:latin typeface="Times New Roman" pitchFamily="18" charset="0"/>
              <a:ea typeface="黑体" pitchFamily="2" charset="-122"/>
            </a:endParaRPr>
          </a:p>
          <a:p>
            <a:pPr algn="l">
              <a:lnSpc>
                <a:spcPct val="12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顶点组成的集合：</a:t>
            </a:r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V ={</a:t>
            </a:r>
            <a:r>
              <a:rPr lang="en-US" altLang="zh-CN" sz="2400" dirty="0" err="1">
                <a:solidFill>
                  <a:schemeClr val="tx2"/>
                </a:solidFill>
                <a:latin typeface="Courier New" pitchFamily="49" charset="0"/>
              </a:rPr>
              <a:t>u,v,w</a:t>
            </a:r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}</a:t>
            </a:r>
            <a:endParaRPr lang="en-US" altLang="zh-CN" sz="2400" dirty="0">
              <a:solidFill>
                <a:schemeClr val="tx2"/>
              </a:solidFill>
              <a:latin typeface="Times New Roman" pitchFamily="18" charset="0"/>
              <a:ea typeface="黑体" pitchFamily="2" charset="-122"/>
            </a:endParaRPr>
          </a:p>
          <a:p>
            <a:pPr algn="l">
              <a:lnSpc>
                <a:spcPct val="12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弧组成的集合： </a:t>
            </a:r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E ={(</a:t>
            </a:r>
            <a:r>
              <a:rPr lang="en-US" altLang="zh-CN" sz="2400" dirty="0" err="1">
                <a:solidFill>
                  <a:schemeClr val="tx2"/>
                </a:solidFill>
                <a:latin typeface="Courier New" pitchFamily="49" charset="0"/>
              </a:rPr>
              <a:t>u,w</a:t>
            </a:r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),(</a:t>
            </a:r>
            <a:r>
              <a:rPr lang="en-US" altLang="zh-CN" sz="2400" dirty="0" err="1">
                <a:solidFill>
                  <a:schemeClr val="tx2"/>
                </a:solidFill>
                <a:latin typeface="Courier New" pitchFamily="49" charset="0"/>
              </a:rPr>
              <a:t>w,u</a:t>
            </a:r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),(</a:t>
            </a:r>
            <a:r>
              <a:rPr lang="en-US" altLang="zh-CN" sz="2400" dirty="0" err="1">
                <a:solidFill>
                  <a:schemeClr val="tx2"/>
                </a:solidFill>
                <a:latin typeface="Courier New" pitchFamily="49" charset="0"/>
              </a:rPr>
              <a:t>u,v</a:t>
            </a:r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)}</a:t>
            </a:r>
            <a:endParaRPr lang="en-US" altLang="zh-CN" sz="2400" dirty="0">
              <a:solidFill>
                <a:schemeClr val="tx2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5DA90556-B694-4AC5-963C-E82AC098F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2776267"/>
            <a:ext cx="3941884" cy="498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algn="l">
              <a:lnSpc>
                <a:spcPct val="120000"/>
              </a:lnSpc>
              <a:buClr>
                <a:srgbClr val="0000CC"/>
              </a:buClr>
            </a:pPr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顶点 </a:t>
            </a:r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u</a:t>
            </a:r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 的出度:</a:t>
            </a: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1275BD6C-DFA7-4CDC-A900-FF0EEFE58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3233419"/>
            <a:ext cx="3941885" cy="498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7925" tIns="38963" rIns="77925" bIns="38963">
            <a:spAutoFit/>
          </a:bodyPr>
          <a:lstStyle/>
          <a:p>
            <a:pPr algn="l">
              <a:lnSpc>
                <a:spcPct val="120000"/>
              </a:lnSpc>
              <a:buClr>
                <a:srgbClr val="0000CC"/>
              </a:buClr>
            </a:pPr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顶点 </a:t>
            </a:r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u</a:t>
            </a:r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 的入度:</a:t>
            </a:r>
          </a:p>
        </p:txBody>
      </p:sp>
      <p:sp>
        <p:nvSpPr>
          <p:cNvPr id="68" name="Rectangle 13">
            <a:extLst>
              <a:ext uri="{FF2B5EF4-FFF2-40B4-BE49-F238E27FC236}">
                <a16:creationId xmlns:a16="http://schemas.microsoft.com/office/drawing/2014/main" id="{A8472CB3-18E4-46EB-B3F7-EA7D4D0A6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564" y="2801337"/>
            <a:ext cx="1799492" cy="448019"/>
          </a:xfrm>
          <a:prstGeom prst="rect">
            <a:avLst/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7925" tIns="38963" rIns="77925" bIns="38963">
            <a:spAutoFit/>
          </a:bodyPr>
          <a:lstStyle/>
          <a:p>
            <a:r>
              <a:rPr lang="en-US" altLang="zh-CN" sz="2400" dirty="0" err="1">
                <a:solidFill>
                  <a:schemeClr val="tx2"/>
                </a:solidFill>
                <a:latin typeface="Courier New" pitchFamily="49" charset="0"/>
              </a:rPr>
              <a:t>od</a:t>
            </a:r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(u)=2</a:t>
            </a:r>
            <a:endParaRPr lang="zh-CN" altLang="en-US" sz="2400" dirty="0">
              <a:solidFill>
                <a:schemeClr val="tx2"/>
              </a:solidFill>
              <a:latin typeface="Courier New" pitchFamily="49" charset="0"/>
            </a:endParaRPr>
          </a:p>
        </p:txBody>
      </p:sp>
      <p:sp>
        <p:nvSpPr>
          <p:cNvPr id="69" name="Rectangle 14">
            <a:extLst>
              <a:ext uri="{FF2B5EF4-FFF2-40B4-BE49-F238E27FC236}">
                <a16:creationId xmlns:a16="http://schemas.microsoft.com/office/drawing/2014/main" id="{ABE1B428-C3A8-4663-8E09-CB119F53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892" y="3295543"/>
            <a:ext cx="1799492" cy="448019"/>
          </a:xfrm>
          <a:prstGeom prst="rect">
            <a:avLst/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7925" tIns="38963" rIns="77925" bIns="38963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ourier New" pitchFamily="49" charset="0"/>
              </a:rPr>
              <a:t>id(u)=1</a:t>
            </a:r>
            <a:endParaRPr lang="zh-CN" altLang="en-US" sz="2400" dirty="0">
              <a:solidFill>
                <a:schemeClr val="tx2"/>
              </a:solidFill>
              <a:latin typeface="Courier New" pitchFamily="49" charset="0"/>
            </a:endParaRPr>
          </a:p>
        </p:txBody>
      </p:sp>
      <p:sp>
        <p:nvSpPr>
          <p:cNvPr id="70" name="TextBox 11">
            <a:extLst>
              <a:ext uri="{FF2B5EF4-FFF2-40B4-BE49-F238E27FC236}">
                <a16:creationId xmlns:a16="http://schemas.microsoft.com/office/drawing/2014/main" id="{8C1B187F-F73E-44F5-9D79-C3887A75A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499" y="4716490"/>
            <a:ext cx="6985002" cy="44801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黑体" pitchFamily="2" charset="-122"/>
                <a:cs typeface="Times New Roman" pitchFamily="18" charset="0"/>
              </a:rPr>
              <a:t>如何表示这个图，以便更好计算</a:t>
            </a: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itchFamily="2" charset="-122"/>
                <a:cs typeface="Times New Roman" pitchFamily="18" charset="0"/>
              </a:rPr>
              <a:t>PageRank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黑体" pitchFamily="2" charset="-122"/>
                <a:cs typeface="Times New Roman" pitchFamily="18" charset="0"/>
              </a:rPr>
              <a:t>值呢？</a:t>
            </a:r>
          </a:p>
        </p:txBody>
      </p:sp>
    </p:spTree>
    <p:extLst>
      <p:ext uri="{BB962C8B-B14F-4D97-AF65-F5344CB8AC3E}">
        <p14:creationId xmlns:p14="http://schemas.microsoft.com/office/powerpoint/2010/main" val="317751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utoUpdateAnimBg="0"/>
      <p:bldP spid="67" grpId="0" autoUpdateAnimBg="0"/>
      <p:bldP spid="68" grpId="0" animBg="1" autoUpdateAnimBg="0"/>
      <p:bldP spid="69" grpId="0" animBg="1" autoUpdateAnimBg="0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381134-1B1F-4692-B4D2-05492EA0AED5}"/>
              </a:ext>
            </a:extLst>
          </p:cNvPr>
          <p:cNvSpPr txBox="1"/>
          <p:nvPr/>
        </p:nvSpPr>
        <p:spPr>
          <a:xfrm>
            <a:off x="3253522" y="57935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邻接矩阵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63A084A-DEE9-4F3A-8727-E1B862339BFC}"/>
                  </a:ext>
                </a:extLst>
              </p:cNvPr>
              <p:cNvSpPr txBox="1"/>
              <p:nvPr/>
            </p:nvSpPr>
            <p:spPr>
              <a:xfrm>
                <a:off x="2150870" y="1073452"/>
                <a:ext cx="1547860" cy="496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63A084A-DEE9-4F3A-8727-E1B862339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870" y="1073452"/>
                <a:ext cx="1547860" cy="496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DF5F23-4169-4026-BB7C-7A02F827E236}"/>
                  </a:ext>
                </a:extLst>
              </p:cNvPr>
              <p:cNvSpPr txBox="1"/>
              <p:nvPr/>
            </p:nvSpPr>
            <p:spPr>
              <a:xfrm>
                <a:off x="5925303" y="896181"/>
                <a:ext cx="3078535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DF5F23-4169-4026-BB7C-7A02F827E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03" y="896181"/>
                <a:ext cx="3078535" cy="959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goodnet">
            <a:extLst>
              <a:ext uri="{FF2B5EF4-FFF2-40B4-BE49-F238E27FC236}">
                <a16:creationId xmlns:a16="http://schemas.microsoft.com/office/drawing/2014/main" id="{1D70C882-DB4A-4D0E-9359-D561AF3D8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5122" y="2236893"/>
            <a:ext cx="3899357" cy="2384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左箭头 10">
            <a:extLst>
              <a:ext uri="{FF2B5EF4-FFF2-40B4-BE49-F238E27FC236}">
                <a16:creationId xmlns:a16="http://schemas.microsoft.com/office/drawing/2014/main" id="{3D51EF72-5191-4534-9D5F-4450FD0B19E8}"/>
              </a:ext>
            </a:extLst>
          </p:cNvPr>
          <p:cNvSpPr/>
          <p:nvPr/>
        </p:nvSpPr>
        <p:spPr>
          <a:xfrm rot="10800000">
            <a:off x="5589908" y="3330690"/>
            <a:ext cx="901211" cy="378619"/>
          </a:xfrm>
          <a:prstGeom prst="left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anchor="ctr"/>
          <a:lstStyle/>
          <a:p>
            <a:pPr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9C6945-E346-4685-B4EC-01D80FC14C60}"/>
                  </a:ext>
                </a:extLst>
              </p:cNvPr>
              <p:cNvSpPr txBox="1"/>
              <p:nvPr/>
            </p:nvSpPr>
            <p:spPr>
              <a:xfrm>
                <a:off x="7464570" y="2477085"/>
                <a:ext cx="3305713" cy="2085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9C6945-E346-4685-B4EC-01D80FC14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570" y="2477085"/>
                <a:ext cx="3305713" cy="20858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02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381134-1B1F-4692-B4D2-05492EA0AED5}"/>
              </a:ext>
            </a:extLst>
          </p:cNvPr>
          <p:cNvSpPr txBox="1"/>
          <p:nvPr/>
        </p:nvSpPr>
        <p:spPr>
          <a:xfrm>
            <a:off x="2762835" y="579912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超链接矩阵</a:t>
            </a:r>
          </a:p>
        </p:txBody>
      </p:sp>
      <p:pic>
        <p:nvPicPr>
          <p:cNvPr id="15" name="Picture 2" descr="goodnet">
            <a:extLst>
              <a:ext uri="{FF2B5EF4-FFF2-40B4-BE49-F238E27FC236}">
                <a16:creationId xmlns:a16="http://schemas.microsoft.com/office/drawing/2014/main" id="{1D70C882-DB4A-4D0E-9359-D561AF3D8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7100" y="1325095"/>
            <a:ext cx="3899357" cy="2384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左箭头 10">
            <a:extLst>
              <a:ext uri="{FF2B5EF4-FFF2-40B4-BE49-F238E27FC236}">
                <a16:creationId xmlns:a16="http://schemas.microsoft.com/office/drawing/2014/main" id="{3D51EF72-5191-4534-9D5F-4450FD0B19E8}"/>
              </a:ext>
            </a:extLst>
          </p:cNvPr>
          <p:cNvSpPr/>
          <p:nvPr/>
        </p:nvSpPr>
        <p:spPr>
          <a:xfrm rot="10800000">
            <a:off x="5784481" y="2223726"/>
            <a:ext cx="901211" cy="378619"/>
          </a:xfrm>
          <a:prstGeom prst="leftArrow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anchor="ctr"/>
          <a:lstStyle/>
          <a:p>
            <a:pPr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814351F4-2844-47A4-9E20-E3957837C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720865"/>
            <a:ext cx="11620500" cy="4518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algn="l">
              <a:lnSpc>
                <a:spcPct val="110000"/>
              </a:lnSpc>
              <a:buClr>
                <a:srgbClr val="C00000"/>
              </a:buClr>
            </a:pPr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 进一步，如果将</a:t>
            </a:r>
            <a:r>
              <a:rPr lang="zh-CN" altLang="en-US" sz="24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邻接矩阵中的元素除以对应节点的出度，可以得到该图的</a:t>
            </a:r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超链接矩阵</a:t>
            </a:r>
            <a:endParaRPr lang="zh-CN" altLang="en-US" sz="2400" dirty="0">
              <a:solidFill>
                <a:srgbClr val="C00000"/>
              </a:solidFill>
              <a:latin typeface="Times New Roman" pitchFamily="18" charset="0"/>
              <a:ea typeface="黑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4392CF8-C449-4434-9BC6-8467365BF05C}"/>
                  </a:ext>
                </a:extLst>
              </p:cNvPr>
              <p:cNvSpPr txBox="1"/>
              <p:nvPr/>
            </p:nvSpPr>
            <p:spPr>
              <a:xfrm>
                <a:off x="7556502" y="1473342"/>
                <a:ext cx="3416000" cy="4134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4392CF8-C449-4434-9BC6-8467365BF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502" y="1473342"/>
                <a:ext cx="3416000" cy="4134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CBC22AC6-ECE7-4C12-90D0-9F4577C06BEE}"/>
              </a:ext>
            </a:extLst>
          </p:cNvPr>
          <p:cNvSpPr txBox="1">
            <a:spLocks/>
          </p:cNvSpPr>
          <p:nvPr/>
        </p:nvSpPr>
        <p:spPr>
          <a:xfrm>
            <a:off x="571500" y="4193572"/>
            <a:ext cx="3740604" cy="15405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ct val="0"/>
              </a:spcAft>
            </a:pPr>
            <a:r>
              <a:rPr lang="zh-CN" altLang="en-US" sz="240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超链接矩阵的特点：</a:t>
            </a:r>
            <a:endParaRPr lang="en-US" altLang="zh-CN" sz="240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所有元素非负</a:t>
            </a:r>
            <a:endParaRPr lang="en-US" altLang="zh-CN" sz="200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每列元素的总和为</a:t>
            </a:r>
            <a:r>
              <a:rPr lang="en-US" altLang="zh-CN" sz="200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</a:t>
            </a:r>
            <a:endParaRPr lang="en-US" altLang="zh-CN" sz="20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C0692A7-C788-440E-9AF1-204838425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294" y="4644986"/>
            <a:ext cx="3137208" cy="78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rgbClr val="C00000"/>
                </a:solidFill>
                <a:latin typeface="+mj-lt"/>
                <a:ea typeface="黑体" pitchFamily="2" charset="-122"/>
                <a:cs typeface="Times New Roman" pitchFamily="18" charset="0"/>
              </a:rPr>
              <a:t>随机矩阵</a:t>
            </a:r>
            <a:r>
              <a:rPr lang="zh-CN" altLang="en-US" dirty="0">
                <a:solidFill>
                  <a:srgbClr val="0000FF"/>
                </a:solidFill>
                <a:latin typeface="+mj-lt"/>
                <a:ea typeface="黑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+mj-lt"/>
                <a:ea typeface="黑体" pitchFamily="2" charset="-122"/>
                <a:cs typeface="Times New Roman" pitchFamily="18" charset="0"/>
              </a:rPr>
              <a:t>(Stochastic Matrix)</a:t>
            </a:r>
          </a:p>
          <a:p>
            <a:pPr>
              <a:spcAft>
                <a:spcPts val="1200"/>
              </a:spcAft>
            </a:pPr>
            <a:r>
              <a:rPr lang="zh-CN" altLang="en-US" dirty="0">
                <a:latin typeface="+mj-lt"/>
                <a:ea typeface="黑体" pitchFamily="2" charset="-122"/>
                <a:cs typeface="Times New Roman" pitchFamily="18" charset="0"/>
              </a:rPr>
              <a:t>马尔可夫矩阵</a:t>
            </a:r>
          </a:p>
        </p:txBody>
      </p:sp>
    </p:spTree>
    <p:extLst>
      <p:ext uri="{BB962C8B-B14F-4D97-AF65-F5344CB8AC3E}">
        <p14:creationId xmlns:p14="http://schemas.microsoft.com/office/powerpoint/2010/main" val="828555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- PageRank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381134-1B1F-4692-B4D2-05492EA0AED5}"/>
              </a:ext>
            </a:extLst>
          </p:cNvPr>
          <p:cNvSpPr txBox="1"/>
          <p:nvPr/>
        </p:nvSpPr>
        <p:spPr>
          <a:xfrm>
            <a:off x="1921587" y="579912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矩阵的特征向量与特征值</a:t>
            </a:r>
          </a:p>
        </p:txBody>
      </p:sp>
      <p:pic>
        <p:nvPicPr>
          <p:cNvPr id="15" name="Picture 2" descr="goodnet">
            <a:extLst>
              <a:ext uri="{FF2B5EF4-FFF2-40B4-BE49-F238E27FC236}">
                <a16:creationId xmlns:a16="http://schemas.microsoft.com/office/drawing/2014/main" id="{1D70C882-DB4A-4D0E-9359-D561AF3D8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101" y="1325095"/>
            <a:ext cx="2928308" cy="179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814351F4-2844-47A4-9E20-E3957837C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720865"/>
            <a:ext cx="11620500" cy="45866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10000"/>
              </a:lnSpc>
              <a:buClr>
                <a:srgbClr val="C00000"/>
              </a:buClr>
            </a:pPr>
            <a:r>
              <a:rPr lang="zh-CN" altLang="en-US" sz="2400" dirty="0">
                <a:solidFill>
                  <a:schemeClr val="bg1"/>
                </a:solidFill>
                <a:latin typeface="Times New Roman" pitchFamily="18" charset="0"/>
                <a:ea typeface="黑体" pitchFamily="2" charset="-122"/>
              </a:rPr>
              <a:t>定理：超链接矩阵</a:t>
            </a:r>
            <a:r>
              <a:rPr lang="en-US" altLang="zh-CN" sz="2400" dirty="0">
                <a:solidFill>
                  <a:schemeClr val="bg1"/>
                </a:solidFill>
                <a:latin typeface="Times New Roman" pitchFamily="18" charset="0"/>
                <a:ea typeface="黑体" pitchFamily="2" charset="-122"/>
              </a:rPr>
              <a:t>H</a:t>
            </a:r>
            <a:r>
              <a:rPr lang="zh-CN" altLang="en-US" sz="2400" dirty="0">
                <a:solidFill>
                  <a:schemeClr val="bg1"/>
                </a:solidFill>
                <a:latin typeface="Times New Roman" pitchFamily="18" charset="0"/>
                <a:ea typeface="黑体" pitchFamily="2" charset="-122"/>
              </a:rPr>
              <a:t>的最大特征向量即为该矩阵的</a:t>
            </a: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PageRank</a:t>
            </a:r>
            <a:r>
              <a:rPr lang="zh-CN" altLang="en-US" sz="2400" dirty="0">
                <a:solidFill>
                  <a:schemeClr val="bg1"/>
                </a:solidFill>
                <a:latin typeface="Times New Roman" pitchFamily="18" charset="0"/>
                <a:ea typeface="黑体" pitchFamily="2" charset="-122"/>
              </a:rPr>
              <a:t>值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30F672C-BBDE-4D77-9FF9-C800AD37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4883" y="1585504"/>
            <a:ext cx="1240958" cy="28534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9082F60B-2958-4D7C-8E58-785FD61A2871}"/>
              </a:ext>
            </a:extLst>
          </p:cNvPr>
          <p:cNvSpPr/>
          <p:nvPr/>
        </p:nvSpPr>
        <p:spPr>
          <a:xfrm>
            <a:off x="3055030" y="2476447"/>
            <a:ext cx="570910" cy="53578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anchor="ctr"/>
          <a:lstStyle/>
          <a:p>
            <a:pPr>
              <a:defRPr/>
            </a:pPr>
            <a:endParaRPr lang="zh-CN" altLang="en-US">
              <a:solidFill>
                <a:srgbClr val="FFFFFF"/>
              </a:solidFill>
              <a:latin typeface="+mj-lt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8D3DC9-19A2-4C0F-A2BD-C87221AD5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827" y="4110552"/>
            <a:ext cx="735215" cy="355686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19" name="Text Box 26">
            <a:extLst>
              <a:ext uri="{FF2B5EF4-FFF2-40B4-BE49-F238E27FC236}">
                <a16:creationId xmlns:a16="http://schemas.microsoft.com/office/drawing/2014/main" id="{A672D580-287D-4EFD-999E-5204B0348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3483" y="2739385"/>
            <a:ext cx="2681534" cy="733866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>
              <a:lnSpc>
                <a:spcPct val="11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en-US" altLang="zh-CN" sz="2000" i="1" dirty="0">
                <a:solidFill>
                  <a:schemeClr val="bg1"/>
                </a:solidFill>
                <a:latin typeface="+mj-lt"/>
                <a:ea typeface="黑体" pitchFamily="2" charset="-122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+mj-lt"/>
                <a:ea typeface="黑体" pitchFamily="2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黑体" pitchFamily="2" charset="-122"/>
              </a:rPr>
              <a:t>是 </a:t>
            </a:r>
            <a:r>
              <a:rPr lang="en-US" altLang="zh-CN" sz="2000" i="1" dirty="0">
                <a:solidFill>
                  <a:schemeClr val="bg1"/>
                </a:solidFill>
                <a:latin typeface="+mj-lt"/>
                <a:ea typeface="黑体" pitchFamily="2" charset="-122"/>
              </a:rPr>
              <a:t>H</a:t>
            </a:r>
            <a:r>
              <a:rPr lang="en-US" altLang="zh-CN" sz="2000" dirty="0">
                <a:solidFill>
                  <a:schemeClr val="bg1"/>
                </a:solidFill>
                <a:latin typeface="+mj-lt"/>
                <a:ea typeface="黑体" pitchFamily="2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黑体" pitchFamily="2" charset="-122"/>
              </a:rPr>
              <a:t>的对应于特征值 </a:t>
            </a:r>
            <a:r>
              <a:rPr lang="zh-CN" altLang="en-US" sz="2000" i="1" dirty="0">
                <a:solidFill>
                  <a:schemeClr val="bg1"/>
                </a:solidFill>
                <a:latin typeface="+mj-lt"/>
                <a:ea typeface="黑体" pitchFamily="2" charset="-122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CN" sz="2000" dirty="0">
                <a:solidFill>
                  <a:schemeClr val="bg1"/>
                </a:solidFill>
                <a:latin typeface="+mj-lt"/>
                <a:ea typeface="黑体" pitchFamily="2" charset="-122"/>
                <a:sym typeface="Symbol" pitchFamily="18" charset="2"/>
              </a:rPr>
              <a:t>=</a:t>
            </a:r>
            <a:r>
              <a:rPr lang="en-US" altLang="zh-CN" sz="2000" dirty="0">
                <a:solidFill>
                  <a:schemeClr val="bg1"/>
                </a:solidFill>
                <a:latin typeface="+mj-lt"/>
                <a:ea typeface="黑体" pitchFamily="2" charset="-122"/>
              </a:rPr>
              <a:t>1 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黑体" pitchFamily="2" charset="-122"/>
              </a:rPr>
              <a:t>的特征向量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C0499E8-7081-4D0A-8F87-573176DEF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0637" y="4782766"/>
            <a:ext cx="6570725" cy="69424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lt"/>
                <a:ea typeface="黑体" pitchFamily="2" charset="-122"/>
                <a:cs typeface="Times New Roman" pitchFamily="18" charset="0"/>
              </a:rPr>
              <a:t>数学的奇妙：原来不知如何下手的互联网页的排序问题，现在已经轻而易举地变成了求解矩阵</a:t>
            </a:r>
            <a:r>
              <a:rPr lang="en-US" altLang="zh-CN" sz="2000" i="1" dirty="0">
                <a:solidFill>
                  <a:schemeClr val="bg1"/>
                </a:solidFill>
                <a:latin typeface="+mj-lt"/>
                <a:ea typeface="黑体" pitchFamily="2" charset="-122"/>
                <a:cs typeface="Times New Roman" pitchFamily="18" charset="0"/>
              </a:rPr>
              <a:t>H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黑体" pitchFamily="2" charset="-122"/>
                <a:cs typeface="Times New Roman" pitchFamily="18" charset="0"/>
              </a:rPr>
              <a:t>的特征向量问题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E62FC2-60B9-4D24-81B3-EFDB3801D02F}"/>
                  </a:ext>
                </a:extLst>
              </p:cNvPr>
              <p:cNvSpPr txBox="1"/>
              <p:nvPr/>
            </p:nvSpPr>
            <p:spPr>
              <a:xfrm>
                <a:off x="2810637" y="1710012"/>
                <a:ext cx="4626864" cy="2604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E62FC2-60B9-4D24-81B3-EFDB3801D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637" y="1710012"/>
                <a:ext cx="4626864" cy="26044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69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84_TF44868783.potx" id="{D23C0A83-2235-4092-8749-F0E8DE54B5C3}" vid="{C326C22E-123A-449E-B747-A350976D563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经典加粗精致演示文稿</Template>
  <TotalTime>4736</TotalTime>
  <Words>2671</Words>
  <Application>Microsoft Office PowerPoint</Application>
  <PresentationFormat>宽屏</PresentationFormat>
  <Paragraphs>485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8" baseType="lpstr">
      <vt:lpstr>Microsoft YaHei Light</vt:lpstr>
      <vt:lpstr>Microsoft YaHei UI</vt:lpstr>
      <vt:lpstr>黑体</vt:lpstr>
      <vt:lpstr>Arial</vt:lpstr>
      <vt:lpstr>Calibri</vt:lpstr>
      <vt:lpstr>Calibri Light</vt:lpstr>
      <vt:lpstr>Cambria Math</vt:lpstr>
      <vt:lpstr>Corbel</vt:lpstr>
      <vt:lpstr>Courier New</vt:lpstr>
      <vt:lpstr>Times New Roman</vt:lpstr>
      <vt:lpstr>Wingdings</vt:lpstr>
      <vt:lpstr>Office 主题</vt:lpstr>
      <vt:lpstr>Equation</vt:lpstr>
      <vt:lpstr>数据科学与工程导论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10 章 统计分析的原理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10 章 统计分析的原理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10 章 统计分析的原理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10 章 统计分析的原理</vt:lpstr>
      <vt:lpstr>PowerPoint 演示文稿</vt:lpstr>
      <vt:lpstr>PowerPoint 演示文稿</vt:lpstr>
      <vt:lpstr>第 10 章 统计分析的原理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数据科学与工程导论 - 10 统计分析的原理</dc:title>
  <dc:creator>苏斌</dc:creator>
  <cp:lastModifiedBy>苏斌</cp:lastModifiedBy>
  <cp:revision>325</cp:revision>
  <dcterms:created xsi:type="dcterms:W3CDTF">2020-08-07T14:40:06Z</dcterms:created>
  <dcterms:modified xsi:type="dcterms:W3CDTF">2020-12-01T00:52:36Z</dcterms:modified>
</cp:coreProperties>
</file>